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0" r:id="rId5"/>
    <p:sldId id="258" r:id="rId6"/>
    <p:sldId id="263" r:id="rId7"/>
    <p:sldId id="264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48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7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23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23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8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3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4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08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A4A2-3D54-404B-B25D-5AF930B03B55}" type="datetimeFigureOut">
              <a:rPr lang="en-US" smtClean="0"/>
              <a:t>7/18/17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AFD0B-7141-4240-BD2F-EF9E16DCF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SBAC Mid-Year Check-in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20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Cedar Street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Improve bicycle network/ permeability by creating contra-flow lane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84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0"/>
            <a:ext cx="6858000" cy="533400"/>
          </a:xfrm>
        </p:spPr>
        <p:txBody>
          <a:bodyPr>
            <a:noAutofit/>
          </a:bodyPr>
          <a:lstStyle/>
          <a:p>
            <a:r>
              <a:rPr lang="en-US" sz="2800" dirty="0"/>
              <a:t>1- way Cedar Street: Elm to Highland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505201" y="2983468"/>
            <a:ext cx="2316195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2362200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Existing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781800" y="2286000"/>
            <a:ext cx="2743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Proposed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581400" y="5562600"/>
            <a:ext cx="1524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105400" y="5562600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83196" y="5650469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8’ parking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763996" y="5650469"/>
            <a:ext cx="867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18’ travel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35395" y="6336268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49795" y="641246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2057400" y="372487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425827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 to </a:t>
            </a:r>
          </a:p>
          <a:p>
            <a:r>
              <a:rPr lang="en-US" dirty="0"/>
              <a:t>Highland Ave;  uphill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750" t="34375" r="22500" b="23438"/>
          <a:stretch>
            <a:fillRect/>
          </a:stretch>
        </p:blipFill>
        <p:spPr bwMode="auto">
          <a:xfrm>
            <a:off x="1524000" y="0"/>
            <a:ext cx="2438400" cy="286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1752600" y="2057400"/>
            <a:ext cx="914400" cy="45720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91200" y="2971800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91200" y="34290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91200" y="38862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91200" y="43434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91200" y="48006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791200" y="52578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0" y="2971800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48000" y="34290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048000" y="38862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0" y="43434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48000" y="48006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48000" y="5257800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533900" y="4229100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247900" y="4229100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rot="5400000">
            <a:off x="3962400" y="4114800"/>
            <a:ext cx="609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733800" y="35814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One-way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056406" y="2971800"/>
            <a:ext cx="2316195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7056405" y="55626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29401" y="5638801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 parking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086600" y="6324600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342405" y="2960132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9342405" y="34173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342405" y="38745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342405" y="43317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342405" y="47889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342405" y="52461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599205" y="2960132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99205" y="34173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599205" y="38745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599205" y="43317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599205" y="47889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599205" y="5246132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8085105" y="4217432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5799105" y="4217432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 rot="5400000">
            <a:off x="8077200" y="4038600"/>
            <a:ext cx="6096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6408705" y="4229100"/>
            <a:ext cx="2514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itle 1"/>
          <p:cNvSpPr txBox="1">
            <a:spLocks/>
          </p:cNvSpPr>
          <p:nvPr/>
        </p:nvSpPr>
        <p:spPr>
          <a:xfrm>
            <a:off x="6553200" y="3048000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Parking line</a:t>
            </a:r>
          </a:p>
        </p:txBody>
      </p:sp>
      <p:sp>
        <p:nvSpPr>
          <p:cNvPr id="78" name="Rectangle 77"/>
          <p:cNvSpPr/>
          <p:nvPr/>
        </p:nvSpPr>
        <p:spPr>
          <a:xfrm>
            <a:off x="8961405" y="2971800"/>
            <a:ext cx="381000" cy="2514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7666006" y="5562600"/>
            <a:ext cx="41119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696200" y="5638801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8915401" y="5562600"/>
            <a:ext cx="42700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>
            <a:off x="7704105" y="4229100"/>
            <a:ext cx="2514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991600" y="5562600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 colored</a:t>
            </a:r>
          </a:p>
          <a:p>
            <a:r>
              <a:rPr lang="en-US" sz="1400" dirty="0"/>
              <a:t>contraflow</a:t>
            </a:r>
          </a:p>
          <a:p>
            <a:r>
              <a:rPr lang="en-US" sz="1400" dirty="0"/>
              <a:t>curbside lane*</a:t>
            </a:r>
            <a:endParaRPr lang="en-US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719138"/>
            <a:ext cx="1577579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685801"/>
            <a:ext cx="1828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Box 93"/>
          <p:cNvSpPr txBox="1"/>
          <p:nvPr/>
        </p:nvSpPr>
        <p:spPr>
          <a:xfrm>
            <a:off x="6858000" y="114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8077200" y="64008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7315200" y="3352800"/>
            <a:ext cx="3810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ight Arrow 83"/>
          <p:cNvSpPr/>
          <p:nvPr/>
        </p:nvSpPr>
        <p:spPr>
          <a:xfrm rot="16200000">
            <a:off x="8978900" y="3676650"/>
            <a:ext cx="36195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Picture 84"/>
          <p:cNvPicPr>
            <a:picLocks noChangeAspect="1" noChangeArrowheads="1"/>
          </p:cNvPicPr>
          <p:nvPr/>
        </p:nvPicPr>
        <p:blipFill>
          <a:blip r:embed="rId5" cstate="print"/>
          <a:srcRect l="59600" t="36851" r="8400" b="30623"/>
          <a:stretch>
            <a:fillRect/>
          </a:stretch>
        </p:blipFill>
        <p:spPr bwMode="auto">
          <a:xfrm>
            <a:off x="9042400" y="4044950"/>
            <a:ext cx="254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Straight Arrow Connector 89"/>
          <p:cNvCxnSpPr/>
          <p:nvPr/>
        </p:nvCxnSpPr>
        <p:spPr>
          <a:xfrm>
            <a:off x="8077200" y="5562600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8305801" y="5638801"/>
            <a:ext cx="380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9’</a:t>
            </a:r>
            <a:endParaRPr lang="en-US" sz="1400" dirty="0"/>
          </a:p>
        </p:txBody>
      </p:sp>
      <p:sp>
        <p:nvSpPr>
          <p:cNvPr id="104" name="Rectangle 103"/>
          <p:cNvSpPr/>
          <p:nvPr/>
        </p:nvSpPr>
        <p:spPr>
          <a:xfrm>
            <a:off x="7696200" y="2971800"/>
            <a:ext cx="381000" cy="2514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6819900" y="4229100"/>
            <a:ext cx="25146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 noChangeArrowheads="1"/>
          </p:cNvPicPr>
          <p:nvPr/>
        </p:nvPicPr>
        <p:blipFill>
          <a:blip r:embed="rId6" cstate="print"/>
          <a:srcRect l="59600" t="25086" r="8400" b="30623"/>
          <a:stretch>
            <a:fillRect/>
          </a:stretch>
        </p:blipFill>
        <p:spPr bwMode="auto">
          <a:xfrm rot="10800000">
            <a:off x="7734300" y="3962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itle 1"/>
          <p:cNvSpPr txBox="1">
            <a:spLocks/>
          </p:cNvSpPr>
          <p:nvPr/>
        </p:nvSpPr>
        <p:spPr>
          <a:xfrm>
            <a:off x="7924800" y="3505200"/>
            <a:ext cx="102079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One-way</a:t>
            </a:r>
          </a:p>
        </p:txBody>
      </p:sp>
      <p:cxnSp>
        <p:nvCxnSpPr>
          <p:cNvPr id="111" name="Straight Connector 110"/>
          <p:cNvCxnSpPr/>
          <p:nvPr/>
        </p:nvCxnSpPr>
        <p:spPr>
          <a:xfrm rot="5400000">
            <a:off x="7626350" y="4216400"/>
            <a:ext cx="25400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400800" y="4533900"/>
            <a:ext cx="1281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 colored</a:t>
            </a:r>
          </a:p>
          <a:p>
            <a:r>
              <a:rPr lang="en-US" sz="1400" dirty="0"/>
              <a:t>advisory bike</a:t>
            </a:r>
          </a:p>
          <a:p>
            <a:r>
              <a:rPr lang="en-US" sz="1400" dirty="0"/>
              <a:t>lane</a:t>
            </a:r>
            <a:endParaRPr lang="en-US" sz="1400" dirty="0"/>
          </a:p>
        </p:txBody>
      </p:sp>
      <p:cxnSp>
        <p:nvCxnSpPr>
          <p:cNvPr id="116" name="Straight Arrow Connector 115"/>
          <p:cNvCxnSpPr/>
          <p:nvPr/>
        </p:nvCxnSpPr>
        <p:spPr>
          <a:xfrm flipV="1">
            <a:off x="7467600" y="4800600"/>
            <a:ext cx="381000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676400" y="5715001"/>
            <a:ext cx="1600200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*add traffic signal heads facing contraflow bicycle traffic at Summer St and Highland Ave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083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4" y="1835945"/>
            <a:ext cx="8486775" cy="3186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8298" y="1239338"/>
            <a:ext cx="5182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Existing </a:t>
            </a:r>
            <a:r>
              <a:rPr lang="en-US" sz="4500" dirty="0">
                <a:solidFill>
                  <a:srgbClr val="0070C0"/>
                </a:solidFill>
              </a:rPr>
              <a:t>design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43400" y="2667000"/>
            <a:ext cx="1524000" cy="114300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50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614" y="1835945"/>
            <a:ext cx="8486775" cy="31861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8298" y="1239338"/>
            <a:ext cx="581950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Recent design proposal</a:t>
            </a:r>
            <a:endParaRPr lang="en-US" sz="45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2743201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4.5’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4724400" y="33528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97558" y="2749697"/>
            <a:ext cx="34124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24600" y="2810629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9.5’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181600" y="28956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495800" y="3087627"/>
            <a:ext cx="1143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924800" y="3020200"/>
            <a:ext cx="0" cy="117080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53300" y="244129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Contra</a:t>
            </a:r>
          </a:p>
          <a:p>
            <a:pPr algn="ctr"/>
            <a:r>
              <a:rPr lang="en-US" sz="1200" dirty="0"/>
              <a:t>Flow</a:t>
            </a:r>
          </a:p>
          <a:p>
            <a:pPr algn="ctr"/>
            <a:r>
              <a:rPr lang="en-US" sz="1200" dirty="0"/>
              <a:t>5’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53401" y="2801871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7’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08377" y="3282434"/>
            <a:ext cx="773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Advisory</a:t>
            </a:r>
            <a:endParaRPr lang="en-US" sz="1200" dirty="0"/>
          </a:p>
        </p:txBody>
      </p:sp>
      <p:sp>
        <p:nvSpPr>
          <p:cNvPr id="18" name="Oval 17"/>
          <p:cNvSpPr/>
          <p:nvPr/>
        </p:nvSpPr>
        <p:spPr>
          <a:xfrm>
            <a:off x="4343400" y="2667000"/>
            <a:ext cx="1524000" cy="114300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34187" y="2178197"/>
            <a:ext cx="1524000" cy="1143000"/>
          </a:xfrm>
          <a:prstGeom prst="ellipse">
            <a:avLst/>
          </a:prstGeom>
          <a:solidFill>
            <a:srgbClr val="FF0000">
              <a:alpha val="4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671106"/>
            <a:ext cx="9153920" cy="4439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150" y="5110129"/>
            <a:ext cx="69363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Conceptual striping plan with contra-flow bike lane. The with traffic bike lane could be as narrow as 4 feet and the half foot could be added to the vehicle or contra-flow lane depending on design goals.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9551" y="4664570"/>
            <a:ext cx="63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Contra</a:t>
            </a:r>
          </a:p>
          <a:p>
            <a:r>
              <a:rPr lang="en-US" sz="900" dirty="0"/>
              <a:t>flow</a:t>
            </a:r>
          </a:p>
        </p:txBody>
      </p:sp>
    </p:spTree>
    <p:extLst>
      <p:ext uri="{BB962C8B-B14F-4D97-AF65-F5344CB8AC3E}">
        <p14:creationId xmlns:p14="http://schemas.microsoft.com/office/powerpoint/2010/main" val="213423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"/>
            <a:ext cx="8915400" cy="641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854986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8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916" y="3200400"/>
            <a:ext cx="9034055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609601"/>
            <a:ext cx="711490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rgbClr val="0070C0"/>
                </a:solidFill>
              </a:rPr>
              <a:t>Elm St (Cedar to </a:t>
            </a:r>
            <a:r>
              <a:rPr lang="en-US" sz="4500" dirty="0" err="1">
                <a:solidFill>
                  <a:srgbClr val="0070C0"/>
                </a:solidFill>
              </a:rPr>
              <a:t>S’ville</a:t>
            </a:r>
            <a:r>
              <a:rPr lang="en-US" sz="4500" dirty="0">
                <a:solidFill>
                  <a:srgbClr val="0070C0"/>
                </a:solidFill>
              </a:rPr>
              <a:t> Ave)</a:t>
            </a:r>
          </a:p>
          <a:p>
            <a:r>
              <a:rPr lang="en-US" sz="3200" dirty="0">
                <a:solidFill>
                  <a:srgbClr val="0070C0"/>
                </a:solidFill>
              </a:rPr>
              <a:t>Climbing lane?</a:t>
            </a:r>
          </a:p>
          <a:p>
            <a:r>
              <a:rPr lang="en-US" sz="3200" dirty="0">
                <a:solidFill>
                  <a:srgbClr val="0070C0"/>
                </a:solidFill>
              </a:rPr>
              <a:t>Or Intersection lane?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42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" y="3048000"/>
            <a:ext cx="10668000" cy="3909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0"/>
            <a:ext cx="9429750" cy="361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7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208806" y="3121223"/>
            <a:ext cx="2316195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7924800" y="4492823"/>
            <a:ext cx="381000" cy="1447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0"/>
            <a:ext cx="6019800" cy="533400"/>
          </a:xfrm>
        </p:spPr>
        <p:txBody>
          <a:bodyPr>
            <a:noAutofit/>
          </a:bodyPr>
          <a:lstStyle/>
          <a:p>
            <a:r>
              <a:rPr lang="en-US" sz="2800" dirty="0" err="1"/>
              <a:t>Mossland</a:t>
            </a:r>
            <a:r>
              <a:rPr lang="en-US" sz="2800" dirty="0"/>
              <a:t> Street: reduced parking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733801" y="3285291"/>
            <a:ext cx="2316195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67200" y="2133600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Existing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33800" y="5864423"/>
            <a:ext cx="2286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91001" y="5940624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26’ shared lane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763995" y="6397823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8395" y="64740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1752600" y="4035623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456009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 to Elm Street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750" t="34375" r="22500" b="23438"/>
          <a:stretch>
            <a:fillRect/>
          </a:stretch>
        </p:blipFill>
        <p:spPr bwMode="auto">
          <a:xfrm>
            <a:off x="1524000" y="0"/>
            <a:ext cx="19473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1734670" y="2178425"/>
            <a:ext cx="165848" cy="9412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19800" y="3273623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6019800" y="37308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9800" y="41880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19800" y="46452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19800" y="51024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19800" y="55596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76600" y="3273623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76600" y="37308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76600" y="41880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76600" y="46452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76600" y="51024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6600" y="55596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762500" y="4530923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76500" y="4530923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rot="5400000">
            <a:off x="4610100" y="3997523"/>
            <a:ext cx="3810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876800" y="3959423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One-way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239000" y="6399212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505950" y="3121223"/>
            <a:ext cx="476250" cy="2813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751605" y="3121223"/>
            <a:ext cx="457200" cy="2813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8197850" y="4645223"/>
            <a:ext cx="25908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153400" y="6477001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4114800" y="495002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4" cstate="print"/>
          <a:srcRect r="57143"/>
          <a:stretch>
            <a:fillRect/>
          </a:stretch>
        </p:blipFill>
        <p:spPr bwMode="auto">
          <a:xfrm>
            <a:off x="5181601" y="533401"/>
            <a:ext cx="83819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6019800" y="100226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362200" y="4492823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Somerville Avenue Intersection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362200" y="4185047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2-sides parking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2881334" y="4492823"/>
            <a:ext cx="3748066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343400" y="3197423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410200" y="319742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334001" y="2892624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 parking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419600" y="2677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12’ shared lane</a:t>
            </a:r>
            <a:endParaRPr lang="en-US" sz="14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3733800" y="3197423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505201" y="2889647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 parking</a:t>
            </a:r>
            <a:endParaRPr lang="en-US" sz="1400" dirty="0"/>
          </a:p>
        </p:txBody>
      </p:sp>
      <p:sp>
        <p:nvSpPr>
          <p:cNvPr id="132" name="Right Arrow 131"/>
          <p:cNvSpPr/>
          <p:nvPr/>
        </p:nvSpPr>
        <p:spPr>
          <a:xfrm rot="5400000">
            <a:off x="4610100" y="4911923"/>
            <a:ext cx="3810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4495800" y="342602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6" name="Straight Connector 135"/>
          <p:cNvCxnSpPr/>
          <p:nvPr/>
        </p:nvCxnSpPr>
        <p:spPr>
          <a:xfrm rot="5400000">
            <a:off x="7132605" y="3807023"/>
            <a:ext cx="1371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/>
          <p:cNvSpPr txBox="1">
            <a:spLocks/>
          </p:cNvSpPr>
          <p:nvPr/>
        </p:nvSpPr>
        <p:spPr>
          <a:xfrm>
            <a:off x="6705600" y="3502223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Parking line</a:t>
            </a: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9113805" y="5582959"/>
            <a:ext cx="381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rot="16200000" flipH="1">
            <a:off x="7505699" y="3768922"/>
            <a:ext cx="304802" cy="2286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8458200" y="6016824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8’</a:t>
            </a:r>
            <a:endParaRPr lang="en-US" sz="1400" dirty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7208805" y="3046412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9113805" y="3121223"/>
            <a:ext cx="381000" cy="2819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 rot="5400000">
            <a:off x="7704105" y="4530923"/>
            <a:ext cx="2819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ight Arrow 154"/>
          <p:cNvSpPr/>
          <p:nvPr/>
        </p:nvSpPr>
        <p:spPr>
          <a:xfrm rot="16200000">
            <a:off x="9131300" y="3362523"/>
            <a:ext cx="36195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6" name="Picture 155"/>
          <p:cNvPicPr>
            <a:picLocks noChangeAspect="1" noChangeArrowheads="1"/>
          </p:cNvPicPr>
          <p:nvPr/>
        </p:nvPicPr>
        <p:blipFill>
          <a:blip r:embed="rId5" cstate="print"/>
          <a:srcRect l="59600" t="36851" r="8400" b="30623"/>
          <a:stretch>
            <a:fillRect/>
          </a:stretch>
        </p:blipFill>
        <p:spPr bwMode="auto">
          <a:xfrm>
            <a:off x="9194800" y="3730823"/>
            <a:ext cx="254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8" name="Straight Arrow Connector 157"/>
          <p:cNvCxnSpPr/>
          <p:nvPr/>
        </p:nvCxnSpPr>
        <p:spPr>
          <a:xfrm>
            <a:off x="8229600" y="3046412"/>
            <a:ext cx="838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7848600" y="3121223"/>
            <a:ext cx="381000" cy="1371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" name="Picture 162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7886700" y="334982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7" name="Straight Connector 166"/>
          <p:cNvCxnSpPr/>
          <p:nvPr/>
        </p:nvCxnSpPr>
        <p:spPr>
          <a:xfrm rot="5400000">
            <a:off x="7639050" y="4530923"/>
            <a:ext cx="28194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477000" y="4492823"/>
            <a:ext cx="38862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9067800" y="3048000"/>
            <a:ext cx="4572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rot="5400000">
            <a:off x="5910264" y="4640460"/>
            <a:ext cx="26003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Right Arrow 242"/>
          <p:cNvSpPr/>
          <p:nvPr/>
        </p:nvSpPr>
        <p:spPr>
          <a:xfrm rot="16200000">
            <a:off x="9131300" y="4810323"/>
            <a:ext cx="36195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3"/>
          <p:cNvPicPr>
            <a:picLocks noChangeAspect="1" noChangeArrowheads="1"/>
          </p:cNvPicPr>
          <p:nvPr/>
        </p:nvPicPr>
        <p:blipFill>
          <a:blip r:embed="rId5" cstate="print"/>
          <a:srcRect l="59600" t="36851" r="8400" b="30623"/>
          <a:stretch>
            <a:fillRect/>
          </a:stretch>
        </p:blipFill>
        <p:spPr bwMode="auto">
          <a:xfrm>
            <a:off x="9194800" y="5178623"/>
            <a:ext cx="254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" name="TextBox 152"/>
          <p:cNvSpPr txBox="1"/>
          <p:nvPr/>
        </p:nvSpPr>
        <p:spPr>
          <a:xfrm>
            <a:off x="9601200" y="54102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5’ colored</a:t>
            </a:r>
          </a:p>
          <a:p>
            <a:r>
              <a:rPr lang="en-US" sz="1200" dirty="0"/>
              <a:t>contraflow</a:t>
            </a:r>
          </a:p>
          <a:p>
            <a:r>
              <a:rPr lang="en-US" sz="1200" dirty="0"/>
              <a:t>curbside lane*</a:t>
            </a:r>
            <a:endParaRPr lang="en-US" sz="1200" dirty="0"/>
          </a:p>
        </p:txBody>
      </p:sp>
      <p:cxnSp>
        <p:nvCxnSpPr>
          <p:cNvPr id="252" name="Straight Connector 251"/>
          <p:cNvCxnSpPr/>
          <p:nvPr/>
        </p:nvCxnSpPr>
        <p:spPr>
          <a:xfrm>
            <a:off x="9494805" y="47214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9494805" y="51786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9494805" y="56358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9494805" y="33498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9494805" y="38070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9494805" y="42642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751605" y="51786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751605" y="564749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6751605" y="42642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6751605" y="473309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6751605" y="3349823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6751605" y="381869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 rot="5400000">
            <a:off x="7620000" y="5178623"/>
            <a:ext cx="13716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2" name="Picture 271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7962900" y="4873823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" name="Bent Arrow 274"/>
          <p:cNvSpPr/>
          <p:nvPr/>
        </p:nvSpPr>
        <p:spPr>
          <a:xfrm rot="10800000">
            <a:off x="7391400" y="4950023"/>
            <a:ext cx="304800" cy="335280"/>
          </a:xfrm>
          <a:prstGeom prst="bentArrow">
            <a:avLst>
              <a:gd name="adj1" fmla="val 23829"/>
              <a:gd name="adj2" fmla="val 36120"/>
              <a:gd name="adj3" fmla="val 50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" name="Bent Arrow 275"/>
          <p:cNvSpPr/>
          <p:nvPr/>
        </p:nvSpPr>
        <p:spPr>
          <a:xfrm rot="10800000" flipH="1">
            <a:off x="8534400" y="4950023"/>
            <a:ext cx="304800" cy="335280"/>
          </a:xfrm>
          <a:prstGeom prst="bentArrow">
            <a:avLst>
              <a:gd name="adj1" fmla="val 23829"/>
              <a:gd name="adj2" fmla="val 36120"/>
              <a:gd name="adj3" fmla="val 50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7391400" y="6016823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8’</a:t>
            </a:r>
            <a:endParaRPr lang="en-US" sz="1400" dirty="0"/>
          </a:p>
        </p:txBody>
      </p:sp>
      <p:cxnSp>
        <p:nvCxnSpPr>
          <p:cNvPr id="284" name="Straight Arrow Connector 283"/>
          <p:cNvCxnSpPr/>
          <p:nvPr/>
        </p:nvCxnSpPr>
        <p:spPr>
          <a:xfrm>
            <a:off x="8305800" y="6016823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285"/>
          <p:cNvCxnSpPr/>
          <p:nvPr/>
        </p:nvCxnSpPr>
        <p:spPr>
          <a:xfrm>
            <a:off x="9067801" y="6018212"/>
            <a:ext cx="41119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TextBox 286"/>
          <p:cNvSpPr txBox="1"/>
          <p:nvPr/>
        </p:nvSpPr>
        <p:spPr>
          <a:xfrm>
            <a:off x="9144000" y="6016823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sp>
        <p:nvSpPr>
          <p:cNvPr id="288" name="TextBox 287"/>
          <p:cNvSpPr txBox="1"/>
          <p:nvPr/>
        </p:nvSpPr>
        <p:spPr>
          <a:xfrm>
            <a:off x="7848600" y="27432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7315200" y="27432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7’</a:t>
            </a:r>
            <a:endParaRPr lang="en-US" sz="1400" dirty="0"/>
          </a:p>
        </p:txBody>
      </p:sp>
      <p:sp>
        <p:nvSpPr>
          <p:cNvPr id="294" name="TextBox 293"/>
          <p:cNvSpPr txBox="1"/>
          <p:nvPr/>
        </p:nvSpPr>
        <p:spPr>
          <a:xfrm>
            <a:off x="9144000" y="2743200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sp>
        <p:nvSpPr>
          <p:cNvPr id="295" name="TextBox 294"/>
          <p:cNvSpPr txBox="1"/>
          <p:nvPr/>
        </p:nvSpPr>
        <p:spPr>
          <a:xfrm>
            <a:off x="8458200" y="2743201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9’</a:t>
            </a:r>
            <a:endParaRPr lang="en-US" sz="1400" dirty="0"/>
          </a:p>
        </p:txBody>
      </p:sp>
      <p:cxnSp>
        <p:nvCxnSpPr>
          <p:cNvPr id="296" name="Straight Connector 295"/>
          <p:cNvCxnSpPr/>
          <p:nvPr/>
        </p:nvCxnSpPr>
        <p:spPr>
          <a:xfrm rot="5400000">
            <a:off x="7200900" y="5216723"/>
            <a:ext cx="14478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6" name="Picture 3"/>
          <p:cNvPicPr>
            <a:picLocks noChangeAspect="1" noChangeArrowheads="1"/>
          </p:cNvPicPr>
          <p:nvPr/>
        </p:nvPicPr>
        <p:blipFill>
          <a:blip r:embed="rId6" cstate="print"/>
          <a:srcRect r="51698"/>
          <a:stretch>
            <a:fillRect/>
          </a:stretch>
        </p:blipFill>
        <p:spPr bwMode="auto">
          <a:xfrm>
            <a:off x="6324600" y="609601"/>
            <a:ext cx="76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9" name="Straight Arrow Connector 138"/>
          <p:cNvCxnSpPr/>
          <p:nvPr/>
        </p:nvCxnSpPr>
        <p:spPr>
          <a:xfrm>
            <a:off x="7239000" y="6016824"/>
            <a:ext cx="685800" cy="2977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924800" y="6016823"/>
            <a:ext cx="381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cxnSp>
        <p:nvCxnSpPr>
          <p:cNvPr id="282" name="Straight Arrow Connector 281"/>
          <p:cNvCxnSpPr/>
          <p:nvPr/>
        </p:nvCxnSpPr>
        <p:spPr>
          <a:xfrm rot="5400000" flipH="1" flipV="1">
            <a:off x="8114606" y="5828605"/>
            <a:ext cx="1389" cy="381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TextBox 308"/>
          <p:cNvSpPr txBox="1"/>
          <p:nvPr/>
        </p:nvSpPr>
        <p:spPr>
          <a:xfrm>
            <a:off x="9525000" y="3959423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1-side parking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9525000" y="4492823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Somerville Avenue Intersection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314" name="Straight Connector 313"/>
          <p:cNvCxnSpPr/>
          <p:nvPr/>
        </p:nvCxnSpPr>
        <p:spPr>
          <a:xfrm rot="5400000">
            <a:off x="7543800" y="3807023"/>
            <a:ext cx="13716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>
            <a:off x="7848601" y="3048000"/>
            <a:ext cx="41119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4"/>
          <p:cNvPicPr>
            <a:picLocks noChangeAspect="1" noChangeArrowheads="1"/>
          </p:cNvPicPr>
          <p:nvPr/>
        </p:nvPicPr>
        <p:blipFill>
          <a:blip r:embed="rId7" cstate="print"/>
          <a:srcRect l="26667" r="13333"/>
          <a:stretch>
            <a:fillRect/>
          </a:stretch>
        </p:blipFill>
        <p:spPr bwMode="auto">
          <a:xfrm>
            <a:off x="7457403" y="609600"/>
            <a:ext cx="1081811" cy="124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TextBox 173"/>
          <p:cNvSpPr txBox="1"/>
          <p:nvPr/>
        </p:nvSpPr>
        <p:spPr>
          <a:xfrm>
            <a:off x="7086600" y="10022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endParaRPr lang="en-US" dirty="0"/>
          </a:p>
        </p:txBody>
      </p:sp>
      <p:sp>
        <p:nvSpPr>
          <p:cNvPr id="176" name="Title 1"/>
          <p:cNvSpPr txBox="1">
            <a:spLocks/>
          </p:cNvSpPr>
          <p:nvPr/>
        </p:nvSpPr>
        <p:spPr>
          <a:xfrm>
            <a:off x="7010400" y="19050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Proposal A: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One side of parking removed</a:t>
            </a:r>
          </a:p>
        </p:txBody>
      </p:sp>
    </p:spTree>
    <p:extLst>
      <p:ext uri="{BB962C8B-B14F-4D97-AF65-F5344CB8AC3E}">
        <p14:creationId xmlns:p14="http://schemas.microsoft.com/office/powerpoint/2010/main" val="36364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73866" y="524868"/>
            <a:ext cx="8794045" cy="589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i="1" u="sng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Procedural, General Business &amp; Updates  (25 Minutes)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+mj-lt"/>
              <a:buAutoNum type="arabicPeriod"/>
              <a:tabLst>
                <a:tab pos="457200" algn="l"/>
              </a:tabLst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Guest introductions and sign-in sheet</a:t>
            </a:r>
            <a:endParaRPr lang="en-US" u="none" strike="noStrike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+mj-lt"/>
              <a:buAutoNum type="arabicPeriod"/>
              <a:tabLst>
                <a:tab pos="457200" algn="l"/>
              </a:tabLst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Acting Secretary: Tom Lamar</a:t>
            </a:r>
            <a:endParaRPr lang="en-US" u="none" strike="noStrike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+mj-lt"/>
              <a:buAutoNum type="arabicPeriod"/>
              <a:tabLst>
                <a:tab pos="457200" algn="l"/>
              </a:tabLst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VOTE: Approve May, June Minutes </a:t>
            </a:r>
            <a:r>
              <a:rPr lang="en-US" b="1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 </a:t>
            </a:r>
            <a:endParaRPr lang="en-US" u="none" strike="noStrike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+mj-lt"/>
              <a:buAutoNum type="arabicPeriod"/>
              <a:tabLst>
                <a:tab pos="457200" algn="l"/>
              </a:tabLst>
            </a:pPr>
            <a:r>
              <a:rPr lang="en-US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New member applications- Kevin McGrath and Alex </a:t>
            </a:r>
            <a:r>
              <a:rPr lang="en-US" u="none" strike="noStrike" dirty="0" err="1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Frieden</a:t>
            </a:r>
            <a:endParaRPr lang="en-US" u="none" strike="noStrike" dirty="0" smtClean="0">
              <a:solidFill>
                <a:srgbClr val="000000"/>
              </a:solidFill>
              <a:effectLst/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fontAlgn="base">
              <a:buClr>
                <a:srgbClr val="000000"/>
              </a:buClr>
              <a:buSzPts val="1100"/>
              <a:buFont typeface="Arial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Charlie leaving</a:t>
            </a:r>
            <a:endParaRPr lang="en-US" u="none" strike="noStrike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fontAlgn="base">
              <a:buClr>
                <a:srgbClr val="000000"/>
              </a:buClr>
              <a:buSzPts val="1100"/>
              <a:buFont typeface="+mj-lt"/>
              <a:buAutoNum type="arabicPeriod"/>
              <a:tabLst>
                <a:tab pos="457200" algn="l"/>
              </a:tabLst>
            </a:pPr>
            <a:r>
              <a:rPr lang="en-US" u="none" strike="noStrike" dirty="0" smtClean="0">
                <a:solidFill>
                  <a:srgbClr val="500050"/>
                </a:solidFill>
                <a:effectLst/>
                <a:latin typeface="Calibri" charset="0"/>
                <a:ea typeface="Calibri" charset="0"/>
                <a:cs typeface="Calibri" charset="0"/>
              </a:rPr>
              <a:t>B</a:t>
            </a:r>
            <a:r>
              <a:rPr lang="en-US" u="none" strike="noStrike" dirty="0" smtClean="0">
                <a:solidFill>
                  <a:srgbClr val="222222"/>
                </a:solidFill>
                <a:effectLst/>
                <a:latin typeface="Calibri" charset="0"/>
                <a:ea typeface="Calibri" charset="0"/>
                <a:cs typeface="Calibri" charset="0"/>
              </a:rPr>
              <a:t>urning Questions </a:t>
            </a:r>
            <a:r>
              <a:rPr lang="en-US" b="1" u="none" strike="noStrike" dirty="0" smtClean="0">
                <a:solidFill>
                  <a:srgbClr val="222222"/>
                </a:solidFill>
                <a:effectLst/>
                <a:latin typeface="Calibri" charset="0"/>
                <a:ea typeface="Calibri" charset="0"/>
                <a:cs typeface="Calibri" charset="0"/>
              </a:rPr>
              <a:t>(AFTER you have read all the updates on the 5’ E’s Spreadsheet:-)</a:t>
            </a:r>
            <a:endParaRPr lang="en-US" u="none" strike="noStrike" dirty="0" smtClean="0">
              <a:effectLst/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15000"/>
              </a:lnSpc>
            </a:pPr>
            <a:r>
              <a:rPr lang="en-US" b="1" i="1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>
              <a:lnSpc>
                <a:spcPct val="115000"/>
              </a:lnSpc>
            </a:pPr>
            <a:r>
              <a:rPr lang="en-US" b="1" i="1" u="sng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Focus Section (45 Minutes)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Times New Roman" charset="0"/>
              </a:rPr>
              <a:t>Mid-year check-in on our priorities for the year- Ken 15’</a:t>
            </a:r>
            <a:endParaRPr lang="en-US" dirty="0" smtClean="0">
              <a:solidFill>
                <a:srgbClr val="50005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Times New Roman" charset="0"/>
              </a:rPr>
              <a:t>What do we want to get done in the rest of 2017?  Ken 15’</a:t>
            </a:r>
            <a:endParaRPr lang="en-US" dirty="0" smtClean="0">
              <a:solidFill>
                <a:srgbClr val="50005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Times New Roman" charset="0"/>
              </a:rPr>
              <a:t>Vision Zero- plans and what it will mean   Adam 15’</a:t>
            </a:r>
            <a:endParaRPr lang="en-US" dirty="0" smtClean="0">
              <a:solidFill>
                <a:srgbClr val="500050"/>
              </a:solidFill>
              <a:effectLst/>
              <a:latin typeface="Arial" charset="0"/>
              <a:ea typeface="Arial" charset="0"/>
            </a:endParaRPr>
          </a:p>
          <a:p>
            <a:pPr>
              <a:lnSpc>
                <a:spcPct val="115000"/>
              </a:lnSpc>
            </a:pPr>
            <a:r>
              <a:rPr lang="en-US" b="1" i="1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>
              <a:lnSpc>
                <a:spcPct val="115000"/>
              </a:lnSpc>
            </a:pPr>
            <a:r>
              <a:rPr lang="en-US" b="1" i="1" u="sng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Engineering Committee Update/ Help Needed (20 Minutes)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Times New Roman" charset="0"/>
              </a:rPr>
              <a:t>Engineering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Times New Roman" charset="0"/>
              </a:rPr>
              <a:t>Other E’s-- what’s one big goal for next month and help that you need to accomplish it?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>
              <a:lnSpc>
                <a:spcPct val="115000"/>
              </a:lnSpc>
            </a:pPr>
            <a:r>
              <a:rPr lang="en-US" b="1" i="1" u="none" strike="noStrike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 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>
              <a:lnSpc>
                <a:spcPct val="115000"/>
              </a:lnSpc>
            </a:pPr>
            <a:r>
              <a:rPr lang="en-US" b="1" i="1" u="sng" dirty="0" smtClean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rPr>
              <a:t>Banter over Beer: Location TBA</a:t>
            </a:r>
            <a:endParaRPr lang="en-US" dirty="0" smtClean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dirty="0" smtClean="0">
                <a:solidFill>
                  <a:srgbClr val="500050"/>
                </a:solidFill>
                <a:effectLst/>
                <a:latin typeface="Calibri" charset="0"/>
                <a:ea typeface="Arial" charset="0"/>
              </a:rPr>
              <a:t>What are the low hanging fruit we should pick this year?</a:t>
            </a:r>
            <a:endParaRPr lang="en-US" dirty="0">
              <a:solidFill>
                <a:srgbClr val="000000"/>
              </a:solidFill>
              <a:effectLst/>
              <a:latin typeface="Arial" charset="0"/>
              <a:ea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712" y="321996"/>
            <a:ext cx="1151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Agenda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47354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7208806" y="3049389"/>
            <a:ext cx="2316195" cy="2819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077200" y="594657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 bike lane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0"/>
            <a:ext cx="5791200" cy="533400"/>
          </a:xfrm>
        </p:spPr>
        <p:txBody>
          <a:bodyPr>
            <a:noAutofit/>
          </a:bodyPr>
          <a:lstStyle/>
          <a:p>
            <a:r>
              <a:rPr lang="en-US" sz="2800" dirty="0" err="1"/>
              <a:t>Mossland</a:t>
            </a:r>
            <a:r>
              <a:rPr lang="en-US" sz="2800" dirty="0"/>
              <a:t> Street: retained parking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657601" y="3365857"/>
            <a:ext cx="2316195" cy="2514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0" y="2209800"/>
            <a:ext cx="12954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Existing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5944989"/>
            <a:ext cx="2286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114801" y="6021190"/>
            <a:ext cx="1447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26’ shared lane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87795" y="6477000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02195" y="64740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 rot="16200000">
            <a:off x="1752600" y="4116189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76400" y="464065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 to Elm Street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8750" t="34375" r="22500" b="23438"/>
          <a:stretch>
            <a:fillRect/>
          </a:stretch>
        </p:blipFill>
        <p:spPr bwMode="auto">
          <a:xfrm>
            <a:off x="1524000" y="0"/>
            <a:ext cx="194733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1734670" y="2178425"/>
            <a:ext cx="165848" cy="9412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43600" y="3354189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943600" y="38113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43600" y="42685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43600" y="47257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943600" y="51829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43600" y="56401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200400" y="3354189"/>
            <a:ext cx="4572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00400" y="38113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200400" y="42685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200400" y="47257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200400" y="51829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00400" y="56401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686300" y="4611489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400300" y="4611489"/>
            <a:ext cx="25146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ight Arrow 41"/>
          <p:cNvSpPr/>
          <p:nvPr/>
        </p:nvSpPr>
        <p:spPr>
          <a:xfrm rot="5400000">
            <a:off x="4533900" y="4078089"/>
            <a:ext cx="3810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800600" y="4039989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One-way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7239000" y="6477000"/>
            <a:ext cx="2286000" cy="1588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505950" y="3043555"/>
            <a:ext cx="476250" cy="2813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/>
          <p:nvPr/>
        </p:nvCxnSpPr>
        <p:spPr>
          <a:xfrm>
            <a:off x="9494805" y="31901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494805" y="36473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9494805" y="41045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494805" y="45617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494805" y="50189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751605" y="3043555"/>
            <a:ext cx="457200" cy="2813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751605" y="31901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51605" y="36473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751605" y="41045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751605" y="45617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751605" y="5018921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8083550" y="4459089"/>
            <a:ext cx="2819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 rot="5400000">
            <a:off x="8267700" y="3620889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7056405" y="3811389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8123206" y="5942011"/>
            <a:ext cx="41119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8229600" y="655022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26’</a:t>
            </a:r>
            <a:endParaRPr lang="en-US" sz="1400" dirty="0"/>
          </a:p>
        </p:txBody>
      </p:sp>
      <p:cxnSp>
        <p:nvCxnSpPr>
          <p:cNvPr id="90" name="Straight Arrow Connector 89"/>
          <p:cNvCxnSpPr/>
          <p:nvPr/>
        </p:nvCxnSpPr>
        <p:spPr>
          <a:xfrm>
            <a:off x="7239000" y="5942011"/>
            <a:ext cx="9144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7391400" y="5943602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10.5’</a:t>
            </a:r>
            <a:endParaRPr lang="en-US" sz="1400" dirty="0"/>
          </a:p>
        </p:txBody>
      </p:sp>
      <p:sp>
        <p:nvSpPr>
          <p:cNvPr id="104" name="Rectangle 103"/>
          <p:cNvSpPr/>
          <p:nvPr/>
        </p:nvSpPr>
        <p:spPr>
          <a:xfrm>
            <a:off x="7848600" y="3049389"/>
            <a:ext cx="381000" cy="1524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/>
          <p:nvPr/>
        </p:nvCxnSpPr>
        <p:spPr>
          <a:xfrm rot="5400000">
            <a:off x="7467600" y="3811389"/>
            <a:ext cx="1524000" cy="0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7886700" y="3430389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TextBox 114"/>
          <p:cNvSpPr txBox="1"/>
          <p:nvPr/>
        </p:nvSpPr>
        <p:spPr>
          <a:xfrm>
            <a:off x="6705600" y="3658989"/>
            <a:ext cx="1281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 colored</a:t>
            </a:r>
          </a:p>
          <a:p>
            <a:r>
              <a:rPr lang="en-US" sz="1400" dirty="0"/>
              <a:t>advisory bike</a:t>
            </a:r>
          </a:p>
          <a:p>
            <a:r>
              <a:rPr lang="en-US" sz="1400" dirty="0"/>
              <a:t>lane</a:t>
            </a:r>
            <a:endParaRPr lang="en-US" sz="1400" dirty="0"/>
          </a:p>
        </p:txBody>
      </p:sp>
      <p:pic>
        <p:nvPicPr>
          <p:cNvPr id="98" name="Picture 97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4038600" y="5030589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Straight Connector 101"/>
          <p:cNvCxnSpPr/>
          <p:nvPr/>
        </p:nvCxnSpPr>
        <p:spPr>
          <a:xfrm rot="5400000">
            <a:off x="8153400" y="3811389"/>
            <a:ext cx="152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9067800" y="3201789"/>
            <a:ext cx="1219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Parking line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rot="5400000">
            <a:off x="8915400" y="3430389"/>
            <a:ext cx="304800" cy="304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514600" y="45720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Somerville Avenue Intersection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514600" y="3962400"/>
            <a:ext cx="1078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2-sides parking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>
            <a:off x="2805134" y="4573389"/>
            <a:ext cx="3748066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67200" y="3277989"/>
            <a:ext cx="10668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5334000" y="327798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5257801" y="2973190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 parking</a:t>
            </a:r>
            <a:endParaRPr lang="en-US" sz="1400" dirty="0"/>
          </a:p>
        </p:txBody>
      </p:sp>
      <p:sp>
        <p:nvSpPr>
          <p:cNvPr id="127" name="TextBox 126"/>
          <p:cNvSpPr txBox="1"/>
          <p:nvPr/>
        </p:nvSpPr>
        <p:spPr>
          <a:xfrm>
            <a:off x="4343400" y="2744589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12’ shared lane</a:t>
            </a:r>
            <a:endParaRPr lang="en-US" sz="14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3657600" y="3277989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3429001" y="2970213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 parking</a:t>
            </a:r>
            <a:endParaRPr lang="en-US" sz="1400" dirty="0"/>
          </a:p>
        </p:txBody>
      </p:sp>
      <p:sp>
        <p:nvSpPr>
          <p:cNvPr id="132" name="Right Arrow 131"/>
          <p:cNvSpPr/>
          <p:nvPr/>
        </p:nvSpPr>
        <p:spPr>
          <a:xfrm rot="5400000">
            <a:off x="4533900" y="4992489"/>
            <a:ext cx="3810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153400" y="4573389"/>
            <a:ext cx="381000" cy="1295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1" name="Straight Connector 140"/>
          <p:cNvCxnSpPr/>
          <p:nvPr/>
        </p:nvCxnSpPr>
        <p:spPr>
          <a:xfrm rot="5400000">
            <a:off x="7886700" y="5221089"/>
            <a:ext cx="1295400" cy="0"/>
          </a:xfrm>
          <a:prstGeom prst="line">
            <a:avLst/>
          </a:prstGeom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208805" y="29718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7315200" y="2672955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7’</a:t>
            </a:r>
            <a:endParaRPr lang="en-US" sz="1400" dirty="0"/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7818406" y="2971800"/>
            <a:ext cx="411195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7848600" y="2669980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5’</a:t>
            </a:r>
            <a:endParaRPr lang="en-US" sz="1400" dirty="0"/>
          </a:p>
        </p:txBody>
      </p:sp>
      <p:cxnSp>
        <p:nvCxnSpPr>
          <p:cNvPr id="146" name="Straight Arrow Connector 145"/>
          <p:cNvCxnSpPr/>
          <p:nvPr/>
        </p:nvCxnSpPr>
        <p:spPr>
          <a:xfrm flipV="1">
            <a:off x="8915401" y="2973388"/>
            <a:ext cx="579405" cy="436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8991600" y="2667001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7’</a:t>
            </a:r>
            <a:endParaRPr lang="en-US" sz="1400" dirty="0"/>
          </a:p>
        </p:txBody>
      </p:sp>
      <p:cxnSp>
        <p:nvCxnSpPr>
          <p:cNvPr id="148" name="Straight Arrow Connector 147"/>
          <p:cNvCxnSpPr/>
          <p:nvPr/>
        </p:nvCxnSpPr>
        <p:spPr>
          <a:xfrm>
            <a:off x="8229600" y="2971800"/>
            <a:ext cx="685800" cy="5954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382000" y="2669978"/>
            <a:ext cx="38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7’</a:t>
            </a:r>
            <a:endParaRPr lang="en-US" sz="1400" dirty="0"/>
          </a:p>
        </p:txBody>
      </p:sp>
      <p:cxnSp>
        <p:nvCxnSpPr>
          <p:cNvPr id="159" name="Straight Connector 158"/>
          <p:cNvCxnSpPr/>
          <p:nvPr/>
        </p:nvCxnSpPr>
        <p:spPr>
          <a:xfrm rot="5400000">
            <a:off x="7505700" y="5221089"/>
            <a:ext cx="1295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Bent Arrow 163"/>
          <p:cNvSpPr/>
          <p:nvPr/>
        </p:nvSpPr>
        <p:spPr>
          <a:xfrm rot="10800000">
            <a:off x="7467601" y="4801989"/>
            <a:ext cx="304800" cy="335280"/>
          </a:xfrm>
          <a:prstGeom prst="bentArrow">
            <a:avLst>
              <a:gd name="adj1" fmla="val 23829"/>
              <a:gd name="adj2" fmla="val 36120"/>
              <a:gd name="adj3" fmla="val 50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Bent Arrow 164"/>
          <p:cNvSpPr/>
          <p:nvPr/>
        </p:nvSpPr>
        <p:spPr>
          <a:xfrm rot="10800000" flipH="1">
            <a:off x="8839200" y="4801989"/>
            <a:ext cx="304800" cy="335280"/>
          </a:xfrm>
          <a:prstGeom prst="bentArrow">
            <a:avLst>
              <a:gd name="adj1" fmla="val 23829"/>
              <a:gd name="adj2" fmla="val 36120"/>
              <a:gd name="adj3" fmla="val 50000"/>
              <a:gd name="adj4" fmla="val 43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839200" y="5943601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10.5’</a:t>
            </a:r>
            <a:endParaRPr lang="en-US" sz="1400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8534400" y="5942011"/>
            <a:ext cx="9906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/>
          <p:cNvPicPr>
            <a:picLocks noChangeAspect="1" noChangeArrowheads="1"/>
          </p:cNvPicPr>
          <p:nvPr/>
        </p:nvPicPr>
        <p:blipFill>
          <a:blip r:embed="rId3" cstate="print"/>
          <a:srcRect l="59600" t="25086" r="8400" b="30623"/>
          <a:stretch>
            <a:fillRect/>
          </a:stretch>
        </p:blipFill>
        <p:spPr bwMode="auto">
          <a:xfrm rot="10800000">
            <a:off x="4419600" y="3506589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ight Arrow 100"/>
          <p:cNvSpPr/>
          <p:nvPr/>
        </p:nvSpPr>
        <p:spPr>
          <a:xfrm rot="5400000">
            <a:off x="8175625" y="5424289"/>
            <a:ext cx="361950" cy="18415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8" name="Picture 107"/>
          <p:cNvPicPr>
            <a:picLocks noChangeAspect="1" noChangeArrowheads="1"/>
          </p:cNvPicPr>
          <p:nvPr/>
        </p:nvPicPr>
        <p:blipFill>
          <a:blip r:embed="rId4" cstate="print"/>
          <a:srcRect l="59600" t="36851" r="8400" b="30623"/>
          <a:stretch>
            <a:fillRect/>
          </a:stretch>
        </p:blipFill>
        <p:spPr bwMode="auto">
          <a:xfrm rot="10800000">
            <a:off x="8229600" y="4954389"/>
            <a:ext cx="25400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4" name="Straight Connector 183"/>
          <p:cNvCxnSpPr/>
          <p:nvPr/>
        </p:nvCxnSpPr>
        <p:spPr>
          <a:xfrm>
            <a:off x="6477000" y="4573389"/>
            <a:ext cx="3886200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itle 1"/>
          <p:cNvSpPr txBox="1">
            <a:spLocks/>
          </p:cNvSpPr>
          <p:nvPr/>
        </p:nvSpPr>
        <p:spPr>
          <a:xfrm>
            <a:off x="8123204" y="3125589"/>
            <a:ext cx="1020796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One-way</a:t>
            </a:r>
          </a:p>
        </p:txBody>
      </p:sp>
      <p:cxnSp>
        <p:nvCxnSpPr>
          <p:cNvPr id="239" name="Straight Connector 238"/>
          <p:cNvCxnSpPr/>
          <p:nvPr/>
        </p:nvCxnSpPr>
        <p:spPr>
          <a:xfrm rot="5400000">
            <a:off x="5805489" y="4454326"/>
            <a:ext cx="280987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9494805" y="54877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751605" y="5487789"/>
            <a:ext cx="4572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TextBox 311"/>
          <p:cNvSpPr txBox="1"/>
          <p:nvPr/>
        </p:nvSpPr>
        <p:spPr>
          <a:xfrm>
            <a:off x="9525000" y="4039989"/>
            <a:ext cx="990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2-sides parking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9525000" y="45720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Somerville Avenue Intersection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69" name="Title 1"/>
          <p:cNvSpPr txBox="1">
            <a:spLocks/>
          </p:cNvSpPr>
          <p:nvPr/>
        </p:nvSpPr>
        <p:spPr>
          <a:xfrm>
            <a:off x="6934200" y="1828800"/>
            <a:ext cx="2895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Proposal B: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all parking retained</a:t>
            </a:r>
          </a:p>
        </p:txBody>
      </p:sp>
      <p:pic>
        <p:nvPicPr>
          <p:cNvPr id="170" name="Picture 2"/>
          <p:cNvPicPr>
            <a:picLocks noChangeAspect="1" noChangeArrowheads="1"/>
          </p:cNvPicPr>
          <p:nvPr/>
        </p:nvPicPr>
        <p:blipFill>
          <a:blip r:embed="rId5" cstate="print"/>
          <a:srcRect r="57143"/>
          <a:stretch>
            <a:fillRect/>
          </a:stretch>
        </p:blipFill>
        <p:spPr bwMode="auto">
          <a:xfrm>
            <a:off x="5562601" y="533401"/>
            <a:ext cx="838199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" name="TextBox 174"/>
          <p:cNvSpPr txBox="1"/>
          <p:nvPr/>
        </p:nvSpPr>
        <p:spPr>
          <a:xfrm>
            <a:off x="6400800" y="1002268"/>
            <a:ext cx="30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  <a:endParaRPr lang="en-US" dirty="0"/>
          </a:p>
        </p:txBody>
      </p:sp>
      <p:pic>
        <p:nvPicPr>
          <p:cNvPr id="177" name="Picture 3"/>
          <p:cNvPicPr>
            <a:picLocks noChangeAspect="1" noChangeArrowheads="1"/>
          </p:cNvPicPr>
          <p:nvPr/>
        </p:nvPicPr>
        <p:blipFill>
          <a:blip r:embed="rId6" cstate="print"/>
          <a:srcRect r="51698"/>
          <a:stretch>
            <a:fillRect/>
          </a:stretch>
        </p:blipFill>
        <p:spPr bwMode="auto">
          <a:xfrm>
            <a:off x="6705600" y="609601"/>
            <a:ext cx="762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695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1090" y="83345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Powderhouse</a:t>
            </a:r>
            <a:r>
              <a:rPr lang="en-US" dirty="0" smtClean="0"/>
              <a:t> &amp; College Avenue Protected Bicycle Lanes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2512198"/>
            <a:ext cx="6858000" cy="1241822"/>
          </a:xfrm>
        </p:spPr>
        <p:txBody>
          <a:bodyPr>
            <a:normAutofit/>
          </a:bodyPr>
          <a:lstStyle/>
          <a:p>
            <a:r>
              <a:rPr lang="en-US" dirty="0"/>
              <a:t>Proposal for low cost/ low stress facilities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xQWFhQXGBcbGBgYGBgaGxocGBQYGhgXGBgaHCggGBwlHBwXITEiJSkrLi8uFx8zODMsNygtLisBCgoKDg0OGxAQGiwkHyQsLCwsLCwsLCwsLCwsLCwsLCwsLCwsLCwsLCwsLCwsLCwsLCwsLCwsLCwsLCwsLCwsLP/AABEIALMBGQMBIgACEQEDEQH/xAAbAAACAwEBAQAAAAAAAAAAAAADBAIFBgABB//EAEIQAAECBAQDBQYFAwIEBwEAAAECEQADITEEEkFRBWFxIoGRofAGEzKxwdEUQlLh8SNichWSM4Ki0kNTc4OTssIH/8QAGAEBAQEBAQAAAAAAAAAAAAAAAQACAwT/xAAmEQEBAQACAgIBAwUBAAAAAAAAARECIRIxA0FhIlHwE3GBscEU/9oADAMBAAIRAxEAPwDBGZUdnVjzv5euszim2I1a9DvoXPPbSPFqozP6NPv4biArlhVSK07o8sss7djCJwZhQ86XDUrCfEZdACbd9GsIiqQpviJ697WrrBVSyUpuK6mhpoRe3lD1O4BsDWUmzFxV9Cz+tojPA/dnp9f2iUlsrB2qPKn8wgTdLvWnO/7QSCj+8TmFGYd9zetImpqEO739GkDwuHJUHYFiwcv1JfrHsgPMCdHoH1c/eGmDrD1NbbR4iWK0v9IOiWSQNHro3f8AW0cZPap8+kct+msLLURZunoxyylTOSOW/TbSLCRgSsHKDSp6G1gTvFWuUxI8DX5dY6caLHiSXfaoflBZc0E9qxHR2/kR4hJGV7UbxLtHJlV7vLx7oWUkJb6c/COTMJLpIcc/n61iEwCrD1oW8Y9QnNcdK7XaLPsiy5h/ne8Me6z1NSWLsC4JcksaN+0J5js4p1HTf9oPhcQE0BG7FwX2r8ucUmK1FWHCgEF6V3GtmIO0GTw+UARlSWAqVEOHAKgHvyct4QAzgVH6mr6tElrJDJcgOqx6bUjQM4LhmUpKQEkglJLDoczu32iwVh0pLqAc5XBJYAkG1CQ3WhpyXw2JWlCFBScoKTdDuElJNKjXyOrnTcJ4WsrJlgZlJNFJbK35K0Lpa160YGDFqHBfcBJVmAmJcCWoEhVXzJsx+MG9W0j6PwDiEspzJuWIArQtc15Uc26x87kcAGcKOdCVXCwSkFjyLgtTZ9WaNRwCQAlDP2i5CUAIAFCSSonQUtUtvGpRY3s1XZJSXU257rGkZPE4OakkqUVpoyVEVIqSmlkgt2qHWLmVxEIOVRUaO7UHemkUftB7Ry0vLlpzKVuHSXBobP0/g65WZ2zGU47xdWZOYqYPmAyi6t3UCqpFheg0imm8TmFiZxsQBmoA7gFteUR4hiM6lEpZVmFgM1gdOvg0K4qUosVP47M7UD9Y81vbtJ0VMwKuC+9bMK+naJmbRgD9+sRM64H3rrW5jgd1bPT50beCHUQr5CtKW5F4nImhwC0QnFw+1C9PM0gRXlLGm4+Vo3g0/wC8uHbZt9maILmmoUSOXr1aFxMq9KCzcoGrFAnTyf7xYhzPajkuN/p6+sC9+rY+AgS1g1a3OIurfzMQ0vLUmunTo1OcRmNYWvv+/wDMQmILvrZxvWBomHNV+6kOM6ZJTq4LPbblvEeJzipMsMHQTVy5dTsXs1h1gqMNmSoPsx8/QhPiaWFCTVn12HNvvDPZeyFpCXSbhiPsW5NHmFwpUQB+ZmpWuw1r84NwyWDL7QqFKc62DtuLx6qcQsEMKs2gB3aoEP2D0uRMkzErSFJyElyKgA6i7Mdg4POtaiYr32dgWL6sTUigt+0bHiyZiZfunSqUEEuEZA6i3ZIUQSoKVVn7PfGX4XIaYVFQbLOISCXLS2D0oHLNe9otkWNV7J4CWqRPXOCqEZVJKalmZy5LFtDU6xWYPDIXjFBSWSHOVFaU7IOhdrmnyVwmMyywAGVUuCXpUPb7RPhvElIxUxeUKzywkvQVyE6O7jzjNkpmxeY6QguvOA1MvZFCDsAVVbR2Dkxj1kBKjTMLEaVv3xc4rFlRqKnQaMwYdzeEIYqSAglIoSCRtfwDkQSYdDThgUOSApKiMtaWbzfwMLGSQyjUEHypXviczGEUN7bW5R2InqMt2ZOYgHdsppyDwy0FVnaC4e41hidg0lIUlQK2cpbuoRreGMNLBDHsqawF7AUAvz5HWHQRmJY6+jFjw4S65zdJIoo1YhqVq7A2e8Qk45kqQpAVUkGru7OQ7N5R7g5xDKQgFQLvcc3Bt1pCmo9l+BCeFpyjLKCe18LFQC1AlnDJYP8AcM5ivZ9EvDYlZI7KVFBerBeUIIAF1EjvEW/slOfDASUJXMmJHvEpyjtSyEkksxZKpbjmwaLXjvDUy+FzUKNTLXRVwpTEWLOFAERqdxnWGPAE5ElATnPuye3R8tQoVYj9VbWNoslSBLMvNmSxDpC82gdmAI7QB/5juANT/oaSwkB6g1plUGcpUQWPZFCCKNTXLcQwxSZiyn8xTRyxAbIrUH76xmytSn+LzJYASn3j6uHzKIvqKig1+opRdIUJiHJUQklyQHqKMBS1D2jaKbG44JUlIUr3ZU4AKStkk9xU7gEa9GiRJyMc4KScySwbtEMl7sN216RJaTsWQCxCa2Dh9wwFGpFJOxSsxNOVba8tzA5szKA9Qp2D6O5B5j6QPKgoFSV1JpQC1DrrGbNI8jE5gQz0uL0NqE7C8VmIQq9eR+5pR9Ycw/YzJcqagV+VuT9YJNw6nTmOVy1fyh7n1rHKy+R1n1Ed7vzMBlTilTCurU7xvZo0uO4WVJZKcrB3YNTkYzeLkqlguginZPU3DjnytG5GaJOxxpsbHdjqW+UL/isz2DM2r938QzwjBLnqMycoiSCxUxJJUWCEJAJeosKQDG4PIAzqlqrLUUkEjoQ4LxifLw8/CXv+df3/AA34cpx8voSek5GSXUdHDH7F21pCMmdQJKS4JFhbrodDE5UkhqvXn5QTHSjmJ/MyV23APkY68Z9Wg0uUMrgH6R2eZsP9o/7YKg/0w9zWnzfU7vy6wPN/n5/aOeqlZs0oZC0dpI3H5mItQX1hc4k5WRqSAkAFRe4AFdvQhmZPSbJABy1JUaEG+gNrQxJmiU/u8pSr4iGffKVVIB21o4pGtn3EBgsFMstABP6iAdbglxaAcVlFACqs7gncUo+xrFrgsXJUoFaMo1GavVymndvyhL2sXKKJZlBQfM7kHVIoQkc94Zd5D6I8LXTX4jZ60FInigQAdOu3oQf2ew4MpUxjmSsAEMwcC+178vBqbNKACU5kklNetiO/peG8u1geJmryJS6im4AUWSXGYFNi7OIUwSwJisqQHQtOYXVmU5UrwFBYPeLIYkKS2gPf0vvFbgyQcwBKa9oJavZ1at4ON32jsmYcrMD6P1hBU4+9Upvy9GbbwbvizlVBPqv8CE01xCwGV2TU2/LU98PqKd07hpiVpBbq9wweEcbjAWCLA1P6rX5Q+rChNA3NhejP5xTy8MpUxYSQGJvboIdmasSVKUW7N3rSr90eY0/CihCR05k05kw3gpWWcUrfOlKz/tlkjka5YqMRNL17oOKvRnAYILUyl5EapzVJahrGiV7tKUoASkJSwZgSLuqhJOrxjilT0oYbw0iaCVFrXNS3KGz8sxfSMhd2FT2i9BU3AN7W1EGQsLQEBJLVBDUGxSBXmXirwSiolJaxu97P9e6HMItUtVOhuQR+ksXYwa1Y1fsvx4YNaAUpYBb5WJGcJdD5qjspIuxJpVosParjC1+8VKUDh1oqeyS58SC5Aa1Yy6u3lUHSpRKczmtuypxzFdXarVLiMKuUkomWUoUazGo8j4dI3o9Pq/B5OQpVnLTUhcsEgEZjmIVkJSS5cEGrkVpC44R77FrRNHYGScoD4VZnQkHWpQS1uyd4z2N46pA7LGWSyCfylJFaF1EEA1paM7jfaGbMWVlZBIYgUDJLgdBnP+4xXnGZKt/bIIl4tKZSUjKglGUOyuymp0aopXW8ZmXi1USSw7SiVWootvr8o9m4suk0Ziz0IOcVBHOkVq57Zw12ZtzpWtIzut4fUtBPbPYBZwXcvUh/Dxg+FxkkoOZ8wFAEprWgKidnfmBd4pDKINm0FbCPZKCTdv55+qxalqcWTMdgkAlgS7M5ZzU98WXEFBaBNT/SBB7AQsjMgsD7yiUk7EPWl65zK5uT6MHxE8+6YEl1hhp2Qb+UVa42T3DScWspUlyAEktvb13QBPFCqUELQhSWAD3DICQQX0Ao+53gMue6Jv8A6ZP/AFJEKS8SkCoc9P8AHTuP+6DGVxwh0TAlNUuFKSSW7LEEEWU9ulYQ4zPmzZ6s5AIoAPhAZ2D11DneJ4PGZiCCQQQC1LsNNIbw+DczSpbkOa3Ly84r5R5ePw581+TJ6x0/qb8fh+VVh8LUFRc7aUHe+0dxFJCgb509rV+fW8P4jhq0lBukvy2o/UwLi4DykJS6lLKATuWDUrchuXdHa2+UY+ifCxuQAGDlqVLavt6EWjSv/OP+wQlwvDp98QaGmxsWN+o5xb/6Or9Mv/5k/aOXzc5OSkZLOFhlN2QEs6QaOSpJbq/WIzFFBZNqEMQXNWNNXoRzO8FlYRxmv411AJ1csO8x5JkEZlKB2YMSObai+8drYDGF4d2ApSmzJdilRa9HBZ6G8TxXDQpOX3iRt2TdRS/XTwPODYRBSlDlRDJsrKDb+4V+8SkFSQys5VV/6u6yReYNCPKPJfl57c5f6d5wn7F+Fy/w81UlStUklOykIVa9iKQbGMXy0DvUgNWz+UIzUn8Wbv2AXLmklOta0vDmNoFMLk3q/d13j0eG2cvuxyMSFyQlTJL80pPgQPpFHInq7IUp0pCgmzAEpFPCGJyiHZhmuBQM/WFFEUezG3/qL+0duEjNqxw6+yQDoSGPSEcLMaeSXND9KxDhqy0zkg+JKYjLxBTMWpg+Q/ER/bvfpGrOsEXaMSSXNg/eMpv5RSz5+UvV3frSLBU1AR2CO1Q83u3SIYLCZ0rU1AWDpKhbUiojnxzjOyjhsVmdRBzEZe+ma8V2K4fMCipIKgz0Z7bX00i2XKWkJpRNAwtXY6w9h8ZlSCSg0oAK94b08XlnpZrM4CUVml6d0bXB8ESamaQAKgoBp1zNytC8vjst+1LUL1SoDxDD5xocFipCkZlzMouUqvyt9Iby36U4s/M4SJcyizuBSj920FTw1R+Elv8AF/OHTiMKVEmYok8j9oZTxTDpAAMzw5c4USwnBJhKEuuinT2R8RIuXdiwizx2DmT27KhlqtOUu+dZvegIj2VxyXoJvh+8WM32gCTmZY96lw4pUlKxsK5v5h7/AGStmcFzD/hrbqeXjCyeAnKAywQVF2P5svyy+caJPEQlRSpKgQWuG63tBl45G/nAWdxfC1ZklKGAQpLKCrkuFU5xW8Q4Qsl0oSAAwDqHeaVN/GNtL4oixUPGJDGo/UPGM7hfOZvDZgsHoH7QvlDtajv5QqvDzQXKFafDXrY8h4x9OmrQoXHiIrgUVzZT4RrRjDYLBTpilBEtaiA7AWDsT4kdXiywuCUlKhNllLiYE+87ACilASe02r1o1TpGkm4OUr8qT0hVeEy/CpQ5OSP2i1YqcP7OrAUZi5QQRlKkTZcwjtpdkIUSo0sLtFnh/Z2RLlGbLUVuE5c4CiMxAqEltbcoWxikSkKX2ZSk1zp7JqQljy7Tk3oOcZ3FcemYdTzJi1JUleVPvFgdp0glLs+YKPeNY1x4zl7FuLebgElToWlPaBytlFGenNobwEntzRqZWhepExN32A8YwuH4utaj/VUkNQEuPNYfrWNB7F4iZisUJKFuVJXplASkZr3H3Ih5fHOMtgl7a5eAdCE0cfETYdtJ/wDyYreNypK5OVJZaFS1ggG4zAkdzW1SIvcbg8Thh20pyksFJL70PztvGN9ocU6VE9klgA+ruajv5x4/LlbjtJM1SYuaqXMUsGpfwOnf9Yr/APUJnLx/aG8akqkS1E1zqHyIYd8VnulcvGPR4y9udXKvhZJLuXDOw7+rR5VJCQ2Ytp60rbSA4SaSTUHXs1N7Cl4VnzwkuUEHcvztttGJwrFacTgyQSl8od0lT0e+1Xj1M1Gb4kM9sjUJDj4dn9CM9KxmIUkGWDlH+IYCzA1MX0zMF4sOyUJJlgtTtJD87tWlI8n/AI+X4/n+HpnzT9lbPI/FTCdFvpX+mkNvpBsXLWc5yFnJBtcm28LScZlSpSqrUQSey7UfS5LUDWMLzuK9oa6B6dFM9D60j1zymTPTz3l2FOnsVIIY2PcI8kCwO2v+az9Y9E7NfKa69lm56xCaqvZAAYVDnTUvu8b49TBKsJEsMs/2/UQhxDDMlSn/AC28It8Bh8wLKCnDM7EWNYW4zhfdylZqA25l7DS3yjXHlNa+lYniqqAKDOw7PkKRY4HHzBVyB/aGof4gsjBEAFw+7F/IQZUk/qHn9oeV3rFIbl8aJb3kpKg12Gb7Q3J/DTroyK7/ACIirEhrkN3/AETDY4HiZssmRKmKaxy5Un/FSyMx6PTrHPxjenpPBJRcpWC1g48DvWPcXwRQD5012d+fnFXgeGzcOnLOlqQt81QQQ1m3HMbw1MmTls5LaMPtFJZeqrZjkcG3X5fvDU7hyAEV0ayatzMQwGFUZiHJAzAE11MDGBUbm33MFtvySb6/7q6w8eFlKAvOnKdPeyn1/KC+8FUHkI7STkUpJcg0Uyk+eaFBhSzMn/aj5s8FwuGYKSHqHo10/s9jHRhKYsrAUSlgAhwRoKPzb5RMVsoeI+0e4aSrtJ0IJqkH4Q4vreIoQRp5CJAKQoG/zg0sE6174MpD6eQiKZXKLTiLL9P9YGqUvYwzk5CPFSvXoQTpK4pUDY+EcZqtyPERYKkvcAc6wtOwh5HoVfeNeQwjOdQZRcc6jzirxfDipZWFqCmZwdHdukXhkdfGIKw50eHUyGK4CpRBK0lv7EpfqUgP3xZ+ymHnYWeZiJgQVJKXDkgEgkAUcOBrpFutB1r3QEgbfOK8qsjTT/ajGJQyyidLOuRx3i4MYjjSgtQUEZb9lLsPE/OLrBYwyyCkkd7+IIh8Iws6k0qSqvaSW8U2Mcb03JsxhPeEDK9AXDwu59AxtMb7JgAqSRMQ7OmvQEPeKz/QJex/2mNTnB4UMcGLllCoBtuohjS9NNxBP9KmJHZXQgggp5ih67VgOH4rlJJqWAe9iYaTxYFhp60jjy5fJKunYXCrknLLUlSCzhSQADqMrm9Kgi4tDeOmApnBhV6h3qsFj5R34xJtck1bW1/KPMjoU3xFu9lCl+u0XDnffL+exVdw/AS5riYBRquQagCm8SxPstKUOxMWBtRQuWLhjB+HslxMBSTuGsALtSH0SyQ6Fgd5ryt84z8nycpy6pyM9M9lJo+CYlTbukjyPoQbD8GnJDLTrdKk/evhF2M4ckO2tjzbRoHLxTkhRI7vT6Qf1ua8Yq0YAhKrpJa/V9uUA4zhl+4LlSgliT3gfUeMaD3tQxBY6U0O32hLieETOTlV2S9ykFvBo1Pk/VxtFg0qc/xJBoLRPsaOPXOCIkAjLdgziotfl3RwwgGp51HyLRynOz1Ti29kuEIXPSpYCpaVJBBsVKUyAdw7nujecQxRCyBoDTpYRjuAntYSSkFKlz/fLLMSiSCUBtiUqjU4uYlK1KVYfZrR6ONtnYsxiPaDiBM5lF0rIboU5vEfSE8ydVN3n7Qp7TzgVpWksyi4IIDHV2305wXEYFQAWZU3tAFyEhJpUihLW11jqIMicgKScxoRod4EJgLkOQeXyOYQiJTn4SByAPdQQWXILfCB1YQeM8ta3o4lXLxb6GCSJ7LScpZ62PzeEhLVsnxMeGUr+3xjQW2Cmf1GykDKupLfkVpAsFLUtYSXCS9WGiSWvyiftBIUv3c4FhMQHanaAZQceHjBvZCblxCJajmSs2uHyli3lECqMURQgtzEFGLGnyhHEyymYpJFQTv3eUHkpB0ryf7Q4tMDF8zB040biEzJP9/j+0DKSP1+IgwrD8ePTR6McjQxW5z/AHeI+0eEbA+Ag8VqyXMSoflMALizeMJMrn4RwXzPgPvFITnvjqnzBgayP0P4QBRPPwgK0G7nwhwaMQg/lI6piBRL5QsSfRP3iYSohwHixackqSKhTdGh7/UD/wCd5RSlJ1T5mI5RsfH9ozeDXkz06Td2JP3NYgMOxd/Rh56E09bRBUv+6+lfvHCc+XpzAluFBib2FdoYm4kpKtiW8h36iJiSzMb2PfEJcpyo35d0bl/T2oJI4oRcmu1R5Q/LxiFC3Nwzhxeo5eUV6sMybMXHnBESGF7n6axi8eNblWiVpNlkvcEOBajNUcngxcguAom7X8Dz5xQylKCqW9a3g8vGFi4tqHp482jHL4v2OrFaUEHRrjUEO1NN4AsEi7tYG9/GISsWDcONlXrv/O8PS5gLEKKQAdX0euobaM8pZiBEotdmevLmYa4fM/8AEX/wx8KTdZ5/2/OOUAtIXMLSQaB3MwjQOaD7wMEz17JsGDgAcnDiOvDh98kdPtUvDzlTygTFGSEJBoE51FeZ2JZgzBncVEYvjHtxiZyyVGWGJACUEDzUT5xe8c4X7uWpZmqJOXskABgWFhpGEkYTPMQlRAzKAdw4z2UzuQCQTHq+Pjxxnne1th+MzJxCJmXK4JLEEAX1aNocRmuo0s7H5mMV7K4MKXMKwGSGY1GYmo7mPjGtTkGvkT9Iueap6NJYByo5TzT/ADETMR/d4/tA1rQG7QL7A05WiJxCOcYhojp2PiYkEpOnmY5EwbHy+8S96P0/L7whf8MyrwsxGUFUs500CqG4ZVP1eMB4JiB+IkjIiq0h8ksGpa4S+sK+z/EEy56XByq7KrWPfu0Q4q+Hn9lxlUFINDYuktr+0QWuPSmdKMwJ/qSSUrbVLlld33iskqFwIX4PxgyZgWrtguF0HaBNaOziGuJBMmYlaP8AhqZSCNrs76faLCbzjUR4cu0C4viMs1WYqLm6r1rqecATih6b7xYtHVLTtEDITsIH+IHpvvETiR6I+8WIcS07RFcgbQI4lPoj7x6MUPTQWGVxRyPj+8QVKf8AKrygv4lJ1jwzhv8AODuHqlV4X+w+u6ATMCdExY+/G8d+ITuIZyGKcyFjQx7kXzi2M5J1HjEcyeXjDoxiRidA+kSTMs7HZvnSAm4B+nzjky2ck6MB1jORGs4Lb6XrsHiGdQcv3etdITSr19PnBJcw0Fa25xeIMe+LVfwtE1zX1tHYacC77Wt00r3RwkP8IfXu7rbRjO1jwTB1tr8jDClix0+sLkbhjtHqUF6gjf1eLF2mJYGpH87QdgwIIfnaAzlAV08YAqZWhrDmnT2IxJmqD0AFhYDYbRZyJ6UJAD017VYqpTUYUYX1+kE7T0jdai99nsAjGYhEmYh0KcrukslJPxAuNB3xl+KyE4afMElIEpBYKYqV2lmjkmwBNuukan2RmlOKlFVAcyT0UhQP3in40EEJBJ7cyY7AvdktuTYc4uPv8Lch3jPFBOSibLlpllYTmAAqoJGdVLudbxUIzqIHZrvaJ8KnSjh5aTMAmBuyTW22n8QwJT2D+ca9D2TmylAs6TzFRHIknfyhoJ6RNCOcOjARJO58P3iBknc+EOlHOAFHfFqCEs7mL3GI99hkTHUVooqmlj9D3mKUAaxfezM9IK0EEuHADOSLgOWt8oqIzqkbk+EWnCVpmJMiYosr4C1lbX9V3iOJxi0LKVS0kg/mlSz4tEU48391KH/tgH/pMO6saD/+hpOeSom6B/8ARH7xk0KbWkbjj2HVicNh1hs/uklrAmoUA9reUYsySIoBEKO8SKjuIimWYMJfSJAknlEc55eu+GTJiCpEOov7zlEhNgnuo89xz+cSeCYd473p3MeiSN4kJY3gsh1H3yt4896d4J7sR5kG/lAWdKnosN9xu9W+UcogKLKANFBwSa1FGirRjlKFcyW505Q9N4pQZxmVlB8mJduTxnxUrxbFWlX1LO1bX3+kcg5bsDoQ5B0GkGkT/eGiaNvcipag3tUwf/TpooqWpIO4Nmd2Zz3PCiiVAh1kvViwrWt+cMIxgCbJOxN9dHjxcrTkxBBfv8rxFaKWoOXrbyjPVQiZhd+yXdh157RFWJBH1ABbS/q8SkYRaqgMnUlm7tfLWDLUGy3Fhuf2hxElqel+p5Q5hsOTtz9d0SkYUbM1z10pDE1YFBf1UxYseTCBQEPyrBsMogawtLl1sYOJJNgr5Qkz/qasOFT0Ee8Qk5HD9pTISWNC2bN/yxW/ilTEIWrtTCFK/Kl1ulQYWBe9GrTkfEYBS05TQHY1gMvBiUqQkh0ZyCLuChRq8UwXRZMtJAVlRmNXAD9xH0hyTOKQQNaGg+0KcIkLTLQlaSCBWoPyi2xuHTLAJUlzoTanWM8uXHZxv21Jc2EiI9Sj08QVikjUd1Y5GNOiT3j9xGmTIlHaILkmJysTMI+B/XWIrxEwfkHgYu0iZPSD8PJlzEL/AEkHqNR4RFJmn8qfFo7+rsPGJNP7X8JByT0EZVAAt0dJ8PkIzScINzGw4GqbicKqSrI6aVe10Hut3RlJ+FmpJSrICCxFdKQSppzMKMFhlJNUFYPMBaqHuVC/F+EomI/ESnY/GNtz1GvjFNO4rNGHEgSsxCyc+YANQ0B57qFob4HxNclbKUfdq+IBKS3MVPlCFcnDDeCIw4GtIuON8HyNNllRlKrTLR+g+ExWIHXyi0pjCp5xP8KmIIW17QyDAi6sImBnCDSGlzUpDqduQ+8SzoU2QqtV216RdogcKOURVhhuIfVLBiPuRrFqV5w4Gvl+8ee5H6vKHjhxEPwyYdWPn2IwCFZiEsr9P5WuL8xA14RXu0OP1JLM1FOH8T4RaJwKlGlSegVTkS7PrvEZ8qgCqAgsDa920DgwTlYsV833iEApy5czZUggvvQnNaLPE8eVOlhDnMCL019WAhb3QNhVqEdKGke/g00zMquoPNhSG2DE5y1lTquRWlKaDmzeMTyukUYvQlx5uxhrB8M7GdTAaCtWuXsYhipuYFINPyxnC5c9k5X7PqkQknx+Q2iKMOop+IgqFMra9RfpXSHJcnK+a+ukM9JxUAOQ5QBJeserVm6Q7h5Wyfn9BFaYJhJah+Xx+kOBJ6QBMtWpPcFRJh+lR9czGSMEQpi8GJmXtEFKswIahYjUHcwUr2R4kfSORmOgHeftDA8lYEAV7XMh4L+FDM1BYddoPIkrV8LFuR+8TUkihuIPLvNOFhhUjSGJckdern5x6kGJgRaEkoAFAO6BqgqaXgalAG4ERRSI9IG0eGYnceIjhNTuPEQhaez2O91OSSeyrsq6Gx7i3nFr7XcOYiamxorroe/6RlvfJ/UnxEbThuNRPw+RSgSBkVrayvkYkxZEdlgmNIlqUkqDgtR/G3p4TOMT6EOBpeAcSb+jMLoVQO1H/L0MJcc4WZKnBPuzY0pyNIpfxYOnyjUcH4ymbKMqcE0F1KAcf9wixM8P8j5faJJWoWJbpHvEEiWohMyWpOhSX8WsYV96NV+AhRmeolPaJboPvE5SgEpyq0DuKfMwDDoStQTnNe/nDmKwQlykKJzOwa2hO8a+h9oe9O8eHE7mFkzE9O/9o7MnceH7RnCY99zEee+HKAe+A0ES/EjYRYmaw01eXKokFJcuCxB7qfxS8Hn4tRejpYF6guBUpD2N97xoRw9AYZAQLukGncRruDEZmGlH9KQLANU6kt6vHPY2zsicgsas4NbAC6ehAvDEmXLIzKVmcfAUkON3N+46x7iEB3SHejkEsdwkHY/OkecQl5cqQHLAhgY1BRp855JSSAlB7KeZLgJG5dXhFTLCgQohjVrU8R6aG5HD5pVma4105MaxdSeEC61OdyBXoXJ2hvKQTiq5cugBVbfSkCxhFBm6tFtNwiB2QSTry67eEBlcOS9u94z5RrxV0iYkNtFn+NAslUMow0sflHziQQBb7RbqKfij+g+MRM5eiPEw84iKogQ/qbJETSmZunuB+0OIB2iRTDoeYGZMS4K2Bq+R6gUDUgGQ6zFeDQYSomlEZkkuw23MLe5/uX4xMYZP93jDLdI8PWNaATgk7HxMeDCJ/T5mGwvnEFzB1i2oEYdP6RHqZCf0iJBf9piRUdB4mJIGSP0j13QxwpIE0AypczN2QlZKQ5IY5gKbd8CzHlHLbceX2i1Yf9ouFqlkTPdSpaSycstWarEvycDy5xVIG0aLBSBNlf08GFkDKVpmZe1lFWIoag7RncQhSFFC0kKSWIJNDGg4hrtC09XLwgpS/wCWPDh+vrviQEuUYal00+X0gfu1RIUvCj2BV209Ytcef6KP8hfoYpMFM/qIrqNIuMeXkDkofWIfauBB28I7JyHhAgOdesEQQevUxkpe6B/KI78Mn9IiQbaPaRJVzJ6ikgktmbnte8V2KUSoOXqfK0dHRiOpnBIAJb1eHpI7L6/vHR0FB6QHL6/zE+IKyyyRekdHRn7SulGCIWRHsdDS8mJYCIi8dHQxm+xGpHBMdHQoQoEQIpHR0ScI7LHR0IQkqeC6x5HRJFQeIkNHsdEkUJghljaPI6KpIIAFhHHSOjokLImqS+VSkvfKoh+rGsSKcxJVU0qana55R5HQgBMQWax0dFEgqPEpjo6EJyaLT/kPmIteIf8AAP8AkPmY6OjUH2o10tEkLPrpHR0RNA0jo6OjKf/Z"/>
          <p:cNvSpPr>
            <a:spLocks noChangeAspect="1" noChangeArrowheads="1"/>
          </p:cNvSpPr>
          <p:nvPr/>
        </p:nvSpPr>
        <p:spPr bwMode="auto">
          <a:xfrm>
            <a:off x="1640681" y="-485775"/>
            <a:ext cx="4400550" cy="280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30" name="Picture 6" descr="http://media.cmgdigital.com/shared/lt/lt_cache/thumbnail/960/img/photos/2013/01/13/fd/f3/jwj-Bike-Lane-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43" y="3389352"/>
            <a:ext cx="3419340" cy="21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Image result for somerville neighborway madison street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86" y="3299780"/>
            <a:ext cx="3427646" cy="2268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9438" y="5735224"/>
            <a:ext cx="88723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	Two way cycle track			        		     </a:t>
            </a:r>
            <a:r>
              <a:rPr lang="en-US" sz="1350" dirty="0" err="1"/>
              <a:t>Neighborway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214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63475" y="1594457"/>
            <a:ext cx="2327856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Legend: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Proposed two way cycle track (</a:t>
            </a:r>
            <a:r>
              <a:rPr lang="en-US" sz="1350" dirty="0" err="1"/>
              <a:t>Approx</a:t>
            </a:r>
            <a:r>
              <a:rPr lang="en-US" sz="1350" dirty="0"/>
              <a:t> 1 mile). The priority is College and </a:t>
            </a:r>
            <a:r>
              <a:rPr lang="en-US" sz="1350" dirty="0" err="1"/>
              <a:t>Powderhouse</a:t>
            </a:r>
            <a:r>
              <a:rPr lang="en-US" sz="1350" dirty="0"/>
              <a:t>.  Packard would be nice if possible. </a:t>
            </a:r>
          </a:p>
          <a:p>
            <a:endParaRPr lang="en-US" sz="1350" dirty="0"/>
          </a:p>
          <a:p>
            <a:r>
              <a:rPr lang="en-US" sz="1350" dirty="0"/>
              <a:t>Packard Avenue Option</a:t>
            </a:r>
          </a:p>
          <a:p>
            <a:endParaRPr lang="en-US" sz="1350" dirty="0"/>
          </a:p>
          <a:p>
            <a:r>
              <a:rPr lang="en-US" sz="1350" dirty="0"/>
              <a:t>Existing bike lane (Somerville Network). This would extend the current network from Broadway further east and North</a:t>
            </a:r>
          </a:p>
          <a:p>
            <a:endParaRPr lang="en-US" sz="1350" dirty="0"/>
          </a:p>
          <a:p>
            <a:r>
              <a:rPr lang="en-US" sz="1350" dirty="0"/>
              <a:t>Also shown: </a:t>
            </a:r>
            <a:r>
              <a:rPr lang="en-US" sz="1350" dirty="0" err="1"/>
              <a:t>Powderhouse</a:t>
            </a:r>
            <a:r>
              <a:rPr lang="en-US" sz="1350" dirty="0"/>
              <a:t> school path and Community Path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358686" y="3219986"/>
            <a:ext cx="96591" cy="24362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58686" y="3428730"/>
            <a:ext cx="222161" cy="232785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782479" y="2383396"/>
            <a:ext cx="295912" cy="810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3019410" y="4102806"/>
            <a:ext cx="842106" cy="55373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71843" y="4675491"/>
            <a:ext cx="241478" cy="29943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102996" y="4983459"/>
            <a:ext cx="507105" cy="34504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627004" y="5333728"/>
            <a:ext cx="565061" cy="22484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5190517" y="5558574"/>
            <a:ext cx="318752" cy="24550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554799" y="5725863"/>
            <a:ext cx="29492" cy="980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15966" y="2866356"/>
            <a:ext cx="635025" cy="123645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875728" y="3941084"/>
            <a:ext cx="90203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754928" y="3594597"/>
            <a:ext cx="295912" cy="8102"/>
          </a:xfrm>
          <a:prstGeom prst="line">
            <a:avLst/>
          </a:prstGeom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714407" y="5017878"/>
            <a:ext cx="365441" cy="75701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7797621" y="4068289"/>
            <a:ext cx="295912" cy="810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1657596" y="4869073"/>
            <a:ext cx="1041893" cy="57707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2690896" y="5452357"/>
            <a:ext cx="758390" cy="27336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3452732" y="5714847"/>
            <a:ext cx="754022" cy="29638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70" y="836861"/>
            <a:ext cx="5328167" cy="51438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582050" y="836860"/>
            <a:ext cx="314325" cy="26240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H="1">
            <a:off x="7795862" y="5279490"/>
            <a:ext cx="295912" cy="8102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0327" y="-697442"/>
            <a:ext cx="5926526" cy="915917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4600" y="228600"/>
            <a:ext cx="6858000" cy="1790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Powderhouse</a:t>
            </a:r>
            <a:r>
              <a:rPr lang="en-US" dirty="0"/>
              <a:t>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40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40327" y="-697442"/>
            <a:ext cx="5926526" cy="915917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514600" y="228600"/>
            <a:ext cx="6858000" cy="1790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Powderhouse</a:t>
            </a:r>
            <a:r>
              <a:rPr lang="en-US" dirty="0"/>
              <a:t> Square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3146324" y="5165623"/>
            <a:ext cx="932835" cy="52028"/>
          </a:xfrm>
          <a:custGeom>
            <a:avLst/>
            <a:gdLst>
              <a:gd name="connsiteX0" fmla="*/ 0 w 932835"/>
              <a:gd name="connsiteY0" fmla="*/ 44245 h 52028"/>
              <a:gd name="connsiteX1" fmla="*/ 73742 w 932835"/>
              <a:gd name="connsiteY1" fmla="*/ 40558 h 52028"/>
              <a:gd name="connsiteX2" fmla="*/ 99551 w 932835"/>
              <a:gd name="connsiteY2" fmla="*/ 36871 h 52028"/>
              <a:gd name="connsiteX3" fmla="*/ 401893 w 932835"/>
              <a:gd name="connsiteY3" fmla="*/ 29496 h 52028"/>
              <a:gd name="connsiteX4" fmla="*/ 449825 w 932835"/>
              <a:gd name="connsiteY4" fmla="*/ 18435 h 52028"/>
              <a:gd name="connsiteX5" fmla="*/ 486696 w 932835"/>
              <a:gd name="connsiteY5" fmla="*/ 14748 h 52028"/>
              <a:gd name="connsiteX6" fmla="*/ 505132 w 932835"/>
              <a:gd name="connsiteY6" fmla="*/ 11061 h 52028"/>
              <a:gd name="connsiteX7" fmla="*/ 556751 w 932835"/>
              <a:gd name="connsiteY7" fmla="*/ 7374 h 52028"/>
              <a:gd name="connsiteX8" fmla="*/ 674738 w 932835"/>
              <a:gd name="connsiteY8" fmla="*/ 0 h 52028"/>
              <a:gd name="connsiteX9" fmla="*/ 800100 w 932835"/>
              <a:gd name="connsiteY9" fmla="*/ 3687 h 52028"/>
              <a:gd name="connsiteX10" fmla="*/ 833283 w 932835"/>
              <a:gd name="connsiteY10" fmla="*/ 29496 h 52028"/>
              <a:gd name="connsiteX11" fmla="*/ 840658 w 932835"/>
              <a:gd name="connsiteY11" fmla="*/ 40558 h 52028"/>
              <a:gd name="connsiteX12" fmla="*/ 870154 w 932835"/>
              <a:gd name="connsiteY12" fmla="*/ 47932 h 52028"/>
              <a:gd name="connsiteX13" fmla="*/ 932835 w 932835"/>
              <a:gd name="connsiteY13" fmla="*/ 51619 h 5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32835" h="52028">
                <a:moveTo>
                  <a:pt x="0" y="44245"/>
                </a:moveTo>
                <a:cubicBezTo>
                  <a:pt x="24581" y="43016"/>
                  <a:pt x="49198" y="42376"/>
                  <a:pt x="73742" y="40558"/>
                </a:cubicBezTo>
                <a:cubicBezTo>
                  <a:pt x="82409" y="39916"/>
                  <a:pt x="90870" y="37284"/>
                  <a:pt x="99551" y="36871"/>
                </a:cubicBezTo>
                <a:cubicBezTo>
                  <a:pt x="151322" y="34405"/>
                  <a:pt x="366870" y="30241"/>
                  <a:pt x="401893" y="29496"/>
                </a:cubicBezTo>
                <a:cubicBezTo>
                  <a:pt x="419438" y="23648"/>
                  <a:pt x="426577" y="20760"/>
                  <a:pt x="449825" y="18435"/>
                </a:cubicBezTo>
                <a:cubicBezTo>
                  <a:pt x="462115" y="17206"/>
                  <a:pt x="474453" y="16380"/>
                  <a:pt x="486696" y="14748"/>
                </a:cubicBezTo>
                <a:cubicBezTo>
                  <a:pt x="492908" y="13920"/>
                  <a:pt x="498899" y="11717"/>
                  <a:pt x="505132" y="11061"/>
                </a:cubicBezTo>
                <a:cubicBezTo>
                  <a:pt x="522287" y="9255"/>
                  <a:pt x="539556" y="8750"/>
                  <a:pt x="556751" y="7374"/>
                </a:cubicBezTo>
                <a:cubicBezTo>
                  <a:pt x="645374" y="284"/>
                  <a:pt x="541241" y="6357"/>
                  <a:pt x="674738" y="0"/>
                </a:cubicBezTo>
                <a:cubicBezTo>
                  <a:pt x="716525" y="1229"/>
                  <a:pt x="758356" y="1431"/>
                  <a:pt x="800100" y="3687"/>
                </a:cubicBezTo>
                <a:cubicBezTo>
                  <a:pt x="813802" y="4428"/>
                  <a:pt x="827872" y="21381"/>
                  <a:pt x="833283" y="29496"/>
                </a:cubicBezTo>
                <a:cubicBezTo>
                  <a:pt x="835741" y="33183"/>
                  <a:pt x="837197" y="37790"/>
                  <a:pt x="840658" y="40558"/>
                </a:cubicBezTo>
                <a:cubicBezTo>
                  <a:pt x="844420" y="43568"/>
                  <a:pt x="869263" y="47770"/>
                  <a:pt x="870154" y="47932"/>
                </a:cubicBezTo>
                <a:cubicBezTo>
                  <a:pt x="902657" y="53841"/>
                  <a:pt x="890146" y="51619"/>
                  <a:pt x="932835" y="51619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943533" y="4837471"/>
            <a:ext cx="929149" cy="99552"/>
          </a:xfrm>
          <a:custGeom>
            <a:avLst/>
            <a:gdLst>
              <a:gd name="connsiteX0" fmla="*/ 929149 w 929149"/>
              <a:gd name="connsiteY0" fmla="*/ 0 h 99552"/>
              <a:gd name="connsiteX1" fmla="*/ 836971 w 929149"/>
              <a:gd name="connsiteY1" fmla="*/ 3687 h 99552"/>
              <a:gd name="connsiteX2" fmla="*/ 822223 w 929149"/>
              <a:gd name="connsiteY2" fmla="*/ 22123 h 99552"/>
              <a:gd name="connsiteX3" fmla="*/ 811162 w 929149"/>
              <a:gd name="connsiteY3" fmla="*/ 29497 h 99552"/>
              <a:gd name="connsiteX4" fmla="*/ 803787 w 929149"/>
              <a:gd name="connsiteY4" fmla="*/ 36871 h 99552"/>
              <a:gd name="connsiteX5" fmla="*/ 796413 w 929149"/>
              <a:gd name="connsiteY5" fmla="*/ 47932 h 99552"/>
              <a:gd name="connsiteX6" fmla="*/ 785352 w 929149"/>
              <a:gd name="connsiteY6" fmla="*/ 51619 h 99552"/>
              <a:gd name="connsiteX7" fmla="*/ 582562 w 929149"/>
              <a:gd name="connsiteY7" fmla="*/ 58994 h 99552"/>
              <a:gd name="connsiteX8" fmla="*/ 409268 w 929149"/>
              <a:gd name="connsiteY8" fmla="*/ 62681 h 99552"/>
              <a:gd name="connsiteX9" fmla="*/ 390833 w 929149"/>
              <a:gd name="connsiteY9" fmla="*/ 66368 h 99552"/>
              <a:gd name="connsiteX10" fmla="*/ 368710 w 929149"/>
              <a:gd name="connsiteY10" fmla="*/ 70055 h 99552"/>
              <a:gd name="connsiteX11" fmla="*/ 339213 w 929149"/>
              <a:gd name="connsiteY11" fmla="*/ 77429 h 99552"/>
              <a:gd name="connsiteX12" fmla="*/ 224913 w 929149"/>
              <a:gd name="connsiteY12" fmla="*/ 84803 h 99552"/>
              <a:gd name="connsiteX13" fmla="*/ 206478 w 929149"/>
              <a:gd name="connsiteY13" fmla="*/ 88490 h 99552"/>
              <a:gd name="connsiteX14" fmla="*/ 191729 w 929149"/>
              <a:gd name="connsiteY14" fmla="*/ 92177 h 99552"/>
              <a:gd name="connsiteX15" fmla="*/ 147484 w 929149"/>
              <a:gd name="connsiteY15" fmla="*/ 95864 h 99552"/>
              <a:gd name="connsiteX16" fmla="*/ 0 w 929149"/>
              <a:gd name="connsiteY16" fmla="*/ 99552 h 9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9149" h="99552">
                <a:moveTo>
                  <a:pt x="929149" y="0"/>
                </a:moveTo>
                <a:cubicBezTo>
                  <a:pt x="898423" y="1229"/>
                  <a:pt x="867547" y="411"/>
                  <a:pt x="836971" y="3687"/>
                </a:cubicBezTo>
                <a:cubicBezTo>
                  <a:pt x="820791" y="5421"/>
                  <a:pt x="828965" y="13696"/>
                  <a:pt x="822223" y="22123"/>
                </a:cubicBezTo>
                <a:cubicBezTo>
                  <a:pt x="819455" y="25583"/>
                  <a:pt x="814622" y="26729"/>
                  <a:pt x="811162" y="29497"/>
                </a:cubicBezTo>
                <a:cubicBezTo>
                  <a:pt x="808447" y="31669"/>
                  <a:pt x="805959" y="34156"/>
                  <a:pt x="803787" y="36871"/>
                </a:cubicBezTo>
                <a:cubicBezTo>
                  <a:pt x="801019" y="40331"/>
                  <a:pt x="799873" y="45164"/>
                  <a:pt x="796413" y="47932"/>
                </a:cubicBezTo>
                <a:cubicBezTo>
                  <a:pt x="793378" y="50360"/>
                  <a:pt x="789219" y="51232"/>
                  <a:pt x="785352" y="51619"/>
                </a:cubicBezTo>
                <a:cubicBezTo>
                  <a:pt x="737532" y="56401"/>
                  <a:pt x="606314" y="58435"/>
                  <a:pt x="582562" y="58994"/>
                </a:cubicBezTo>
                <a:lnTo>
                  <a:pt x="409268" y="62681"/>
                </a:lnTo>
                <a:lnTo>
                  <a:pt x="390833" y="66368"/>
                </a:lnTo>
                <a:cubicBezTo>
                  <a:pt x="383478" y="67705"/>
                  <a:pt x="376020" y="68489"/>
                  <a:pt x="368710" y="70055"/>
                </a:cubicBezTo>
                <a:cubicBezTo>
                  <a:pt x="358800" y="72178"/>
                  <a:pt x="349298" y="76421"/>
                  <a:pt x="339213" y="77429"/>
                </a:cubicBezTo>
                <a:cubicBezTo>
                  <a:pt x="276631" y="83687"/>
                  <a:pt x="314680" y="80529"/>
                  <a:pt x="224913" y="84803"/>
                </a:cubicBezTo>
                <a:cubicBezTo>
                  <a:pt x="218768" y="86032"/>
                  <a:pt x="212595" y="87131"/>
                  <a:pt x="206478" y="88490"/>
                </a:cubicBezTo>
                <a:cubicBezTo>
                  <a:pt x="201531" y="89589"/>
                  <a:pt x="196757" y="91548"/>
                  <a:pt x="191729" y="92177"/>
                </a:cubicBezTo>
                <a:cubicBezTo>
                  <a:pt x="177044" y="94013"/>
                  <a:pt x="162271" y="95248"/>
                  <a:pt x="147484" y="95864"/>
                </a:cubicBezTo>
                <a:cubicBezTo>
                  <a:pt x="55705" y="99689"/>
                  <a:pt x="53916" y="99552"/>
                  <a:pt x="0" y="99552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012791" y="2853813"/>
            <a:ext cx="497877" cy="317090"/>
          </a:xfrm>
          <a:custGeom>
            <a:avLst/>
            <a:gdLst>
              <a:gd name="connsiteX0" fmla="*/ 0 w 497877"/>
              <a:gd name="connsiteY0" fmla="*/ 0 h 317090"/>
              <a:gd name="connsiteX1" fmla="*/ 73742 w 497877"/>
              <a:gd name="connsiteY1" fmla="*/ 44245 h 317090"/>
              <a:gd name="connsiteX2" fmla="*/ 95865 w 497877"/>
              <a:gd name="connsiteY2" fmla="*/ 51619 h 317090"/>
              <a:gd name="connsiteX3" fmla="*/ 103239 w 497877"/>
              <a:gd name="connsiteY3" fmla="*/ 62681 h 317090"/>
              <a:gd name="connsiteX4" fmla="*/ 114300 w 497877"/>
              <a:gd name="connsiteY4" fmla="*/ 84803 h 317090"/>
              <a:gd name="connsiteX5" fmla="*/ 125362 w 497877"/>
              <a:gd name="connsiteY5" fmla="*/ 88490 h 317090"/>
              <a:gd name="connsiteX6" fmla="*/ 132736 w 497877"/>
              <a:gd name="connsiteY6" fmla="*/ 99552 h 317090"/>
              <a:gd name="connsiteX7" fmla="*/ 143797 w 497877"/>
              <a:gd name="connsiteY7" fmla="*/ 121674 h 317090"/>
              <a:gd name="connsiteX8" fmla="*/ 154858 w 497877"/>
              <a:gd name="connsiteY8" fmla="*/ 129048 h 317090"/>
              <a:gd name="connsiteX9" fmla="*/ 180668 w 497877"/>
              <a:gd name="connsiteY9" fmla="*/ 158545 h 317090"/>
              <a:gd name="connsiteX10" fmla="*/ 195416 w 497877"/>
              <a:gd name="connsiteY10" fmla="*/ 176981 h 317090"/>
              <a:gd name="connsiteX11" fmla="*/ 206478 w 497877"/>
              <a:gd name="connsiteY11" fmla="*/ 180668 h 317090"/>
              <a:gd name="connsiteX12" fmla="*/ 217539 w 497877"/>
              <a:gd name="connsiteY12" fmla="*/ 188042 h 317090"/>
              <a:gd name="connsiteX13" fmla="*/ 224913 w 497877"/>
              <a:gd name="connsiteY13" fmla="*/ 199103 h 317090"/>
              <a:gd name="connsiteX14" fmla="*/ 239662 w 497877"/>
              <a:gd name="connsiteY14" fmla="*/ 202790 h 317090"/>
              <a:gd name="connsiteX15" fmla="*/ 250723 w 497877"/>
              <a:gd name="connsiteY15" fmla="*/ 210164 h 317090"/>
              <a:gd name="connsiteX16" fmla="*/ 258097 w 497877"/>
              <a:gd name="connsiteY16" fmla="*/ 217539 h 317090"/>
              <a:gd name="connsiteX17" fmla="*/ 269158 w 497877"/>
              <a:gd name="connsiteY17" fmla="*/ 221226 h 317090"/>
              <a:gd name="connsiteX18" fmla="*/ 276533 w 497877"/>
              <a:gd name="connsiteY18" fmla="*/ 228600 h 317090"/>
              <a:gd name="connsiteX19" fmla="*/ 291281 w 497877"/>
              <a:gd name="connsiteY19" fmla="*/ 250722 h 317090"/>
              <a:gd name="connsiteX20" fmla="*/ 313404 w 497877"/>
              <a:gd name="connsiteY20" fmla="*/ 261784 h 317090"/>
              <a:gd name="connsiteX21" fmla="*/ 346587 w 497877"/>
              <a:gd name="connsiteY21" fmla="*/ 276532 h 317090"/>
              <a:gd name="connsiteX22" fmla="*/ 357649 w 497877"/>
              <a:gd name="connsiteY22" fmla="*/ 280219 h 317090"/>
              <a:gd name="connsiteX23" fmla="*/ 394520 w 497877"/>
              <a:gd name="connsiteY23" fmla="*/ 291281 h 317090"/>
              <a:gd name="connsiteX24" fmla="*/ 471949 w 497877"/>
              <a:gd name="connsiteY24" fmla="*/ 298655 h 317090"/>
              <a:gd name="connsiteX25" fmla="*/ 497758 w 497877"/>
              <a:gd name="connsiteY25" fmla="*/ 313403 h 317090"/>
              <a:gd name="connsiteX26" fmla="*/ 494071 w 497877"/>
              <a:gd name="connsiteY26" fmla="*/ 317090 h 31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97877" h="317090">
                <a:moveTo>
                  <a:pt x="0" y="0"/>
                </a:moveTo>
                <a:cubicBezTo>
                  <a:pt x="24581" y="14748"/>
                  <a:pt x="48503" y="30655"/>
                  <a:pt x="73742" y="44245"/>
                </a:cubicBezTo>
                <a:cubicBezTo>
                  <a:pt x="80586" y="47930"/>
                  <a:pt x="95865" y="51619"/>
                  <a:pt x="95865" y="51619"/>
                </a:cubicBezTo>
                <a:cubicBezTo>
                  <a:pt x="98323" y="55306"/>
                  <a:pt x="101257" y="58717"/>
                  <a:pt x="103239" y="62681"/>
                </a:cubicBezTo>
                <a:cubicBezTo>
                  <a:pt x="107691" y="71586"/>
                  <a:pt x="105495" y="77760"/>
                  <a:pt x="114300" y="84803"/>
                </a:cubicBezTo>
                <a:cubicBezTo>
                  <a:pt x="117335" y="87231"/>
                  <a:pt x="121675" y="87261"/>
                  <a:pt x="125362" y="88490"/>
                </a:cubicBezTo>
                <a:cubicBezTo>
                  <a:pt x="127820" y="92177"/>
                  <a:pt x="130754" y="95588"/>
                  <a:pt x="132736" y="99552"/>
                </a:cubicBezTo>
                <a:cubicBezTo>
                  <a:pt x="138733" y="111546"/>
                  <a:pt x="133231" y="111108"/>
                  <a:pt x="143797" y="121674"/>
                </a:cubicBezTo>
                <a:cubicBezTo>
                  <a:pt x="146930" y="124807"/>
                  <a:pt x="151171" y="126590"/>
                  <a:pt x="154858" y="129048"/>
                </a:cubicBezTo>
                <a:cubicBezTo>
                  <a:pt x="172065" y="154858"/>
                  <a:pt x="162233" y="146255"/>
                  <a:pt x="180668" y="158545"/>
                </a:cubicBezTo>
                <a:cubicBezTo>
                  <a:pt x="184016" y="163567"/>
                  <a:pt x="189580" y="173479"/>
                  <a:pt x="195416" y="176981"/>
                </a:cubicBezTo>
                <a:cubicBezTo>
                  <a:pt x="198749" y="178981"/>
                  <a:pt x="202791" y="179439"/>
                  <a:pt x="206478" y="180668"/>
                </a:cubicBezTo>
                <a:cubicBezTo>
                  <a:pt x="210165" y="183126"/>
                  <a:pt x="214406" y="184909"/>
                  <a:pt x="217539" y="188042"/>
                </a:cubicBezTo>
                <a:cubicBezTo>
                  <a:pt x="220672" y="191175"/>
                  <a:pt x="221226" y="196645"/>
                  <a:pt x="224913" y="199103"/>
                </a:cubicBezTo>
                <a:cubicBezTo>
                  <a:pt x="229130" y="201914"/>
                  <a:pt x="234746" y="201561"/>
                  <a:pt x="239662" y="202790"/>
                </a:cubicBezTo>
                <a:cubicBezTo>
                  <a:pt x="243349" y="205248"/>
                  <a:pt x="247263" y="207396"/>
                  <a:pt x="250723" y="210164"/>
                </a:cubicBezTo>
                <a:cubicBezTo>
                  <a:pt x="253438" y="212336"/>
                  <a:pt x="255116" y="215750"/>
                  <a:pt x="258097" y="217539"/>
                </a:cubicBezTo>
                <a:cubicBezTo>
                  <a:pt x="261430" y="219539"/>
                  <a:pt x="265471" y="219997"/>
                  <a:pt x="269158" y="221226"/>
                </a:cubicBezTo>
                <a:cubicBezTo>
                  <a:pt x="271616" y="223684"/>
                  <a:pt x="274447" y="225819"/>
                  <a:pt x="276533" y="228600"/>
                </a:cubicBezTo>
                <a:cubicBezTo>
                  <a:pt x="281851" y="235690"/>
                  <a:pt x="283907" y="245806"/>
                  <a:pt x="291281" y="250722"/>
                </a:cubicBezTo>
                <a:cubicBezTo>
                  <a:pt x="305576" y="260253"/>
                  <a:pt x="298138" y="256696"/>
                  <a:pt x="313404" y="261784"/>
                </a:cubicBezTo>
                <a:cubicBezTo>
                  <a:pt x="330932" y="273469"/>
                  <a:pt x="320262" y="267757"/>
                  <a:pt x="346587" y="276532"/>
                </a:cubicBezTo>
                <a:lnTo>
                  <a:pt x="357649" y="280219"/>
                </a:lnTo>
                <a:cubicBezTo>
                  <a:pt x="374958" y="291758"/>
                  <a:pt x="366252" y="288252"/>
                  <a:pt x="394520" y="291281"/>
                </a:cubicBezTo>
                <a:cubicBezTo>
                  <a:pt x="420299" y="294043"/>
                  <a:pt x="471949" y="298655"/>
                  <a:pt x="471949" y="298655"/>
                </a:cubicBezTo>
                <a:cubicBezTo>
                  <a:pt x="483623" y="301574"/>
                  <a:pt x="491482" y="300851"/>
                  <a:pt x="497758" y="313403"/>
                </a:cubicBezTo>
                <a:cubicBezTo>
                  <a:pt x="498535" y="314958"/>
                  <a:pt x="495300" y="315861"/>
                  <a:pt x="494071" y="317090"/>
                </a:cubicBezTo>
              </a:path>
            </a:pathLst>
          </a:cu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58481" y="2507227"/>
            <a:ext cx="778172" cy="715297"/>
          </a:xfrm>
          <a:custGeom>
            <a:avLst/>
            <a:gdLst>
              <a:gd name="connsiteX0" fmla="*/ 0 w 778172"/>
              <a:gd name="connsiteY0" fmla="*/ 663677 h 715297"/>
              <a:gd name="connsiteX1" fmla="*/ 191729 w 778172"/>
              <a:gd name="connsiteY1" fmla="*/ 711609 h 715297"/>
              <a:gd name="connsiteX2" fmla="*/ 221225 w 778172"/>
              <a:gd name="connsiteY2" fmla="*/ 715297 h 715297"/>
              <a:gd name="connsiteX3" fmla="*/ 368709 w 778172"/>
              <a:gd name="connsiteY3" fmla="*/ 711609 h 715297"/>
              <a:gd name="connsiteX4" fmla="*/ 398206 w 778172"/>
              <a:gd name="connsiteY4" fmla="*/ 700548 h 715297"/>
              <a:gd name="connsiteX5" fmla="*/ 420329 w 778172"/>
              <a:gd name="connsiteY5" fmla="*/ 693174 h 715297"/>
              <a:gd name="connsiteX6" fmla="*/ 431390 w 778172"/>
              <a:gd name="connsiteY6" fmla="*/ 689487 h 715297"/>
              <a:gd name="connsiteX7" fmla="*/ 442451 w 778172"/>
              <a:gd name="connsiteY7" fmla="*/ 685800 h 715297"/>
              <a:gd name="connsiteX8" fmla="*/ 449825 w 778172"/>
              <a:gd name="connsiteY8" fmla="*/ 674739 h 715297"/>
              <a:gd name="connsiteX9" fmla="*/ 460887 w 778172"/>
              <a:gd name="connsiteY9" fmla="*/ 671051 h 715297"/>
              <a:gd name="connsiteX10" fmla="*/ 471948 w 778172"/>
              <a:gd name="connsiteY10" fmla="*/ 663677 h 715297"/>
              <a:gd name="connsiteX11" fmla="*/ 494071 w 778172"/>
              <a:gd name="connsiteY11" fmla="*/ 656303 h 715297"/>
              <a:gd name="connsiteX12" fmla="*/ 505132 w 778172"/>
              <a:gd name="connsiteY12" fmla="*/ 652616 h 715297"/>
              <a:gd name="connsiteX13" fmla="*/ 516193 w 778172"/>
              <a:gd name="connsiteY13" fmla="*/ 648929 h 715297"/>
              <a:gd name="connsiteX14" fmla="*/ 523567 w 778172"/>
              <a:gd name="connsiteY14" fmla="*/ 637868 h 715297"/>
              <a:gd name="connsiteX15" fmla="*/ 534629 w 778172"/>
              <a:gd name="connsiteY15" fmla="*/ 634180 h 715297"/>
              <a:gd name="connsiteX16" fmla="*/ 556751 w 778172"/>
              <a:gd name="connsiteY16" fmla="*/ 623119 h 715297"/>
              <a:gd name="connsiteX17" fmla="*/ 564125 w 778172"/>
              <a:gd name="connsiteY17" fmla="*/ 612058 h 715297"/>
              <a:gd name="connsiteX18" fmla="*/ 571500 w 778172"/>
              <a:gd name="connsiteY18" fmla="*/ 604684 h 715297"/>
              <a:gd name="connsiteX19" fmla="*/ 586248 w 778172"/>
              <a:gd name="connsiteY19" fmla="*/ 586248 h 715297"/>
              <a:gd name="connsiteX20" fmla="*/ 600996 w 778172"/>
              <a:gd name="connsiteY20" fmla="*/ 564126 h 715297"/>
              <a:gd name="connsiteX21" fmla="*/ 626806 w 778172"/>
              <a:gd name="connsiteY21" fmla="*/ 534629 h 715297"/>
              <a:gd name="connsiteX22" fmla="*/ 634180 w 778172"/>
              <a:gd name="connsiteY22" fmla="*/ 512506 h 715297"/>
              <a:gd name="connsiteX23" fmla="*/ 637867 w 778172"/>
              <a:gd name="connsiteY23" fmla="*/ 501445 h 715297"/>
              <a:gd name="connsiteX24" fmla="*/ 645242 w 778172"/>
              <a:gd name="connsiteY24" fmla="*/ 494071 h 715297"/>
              <a:gd name="connsiteX25" fmla="*/ 659990 w 778172"/>
              <a:gd name="connsiteY25" fmla="*/ 468261 h 715297"/>
              <a:gd name="connsiteX26" fmla="*/ 685800 w 778172"/>
              <a:gd name="connsiteY26" fmla="*/ 442451 h 715297"/>
              <a:gd name="connsiteX27" fmla="*/ 700548 w 778172"/>
              <a:gd name="connsiteY27" fmla="*/ 409268 h 715297"/>
              <a:gd name="connsiteX28" fmla="*/ 707922 w 778172"/>
              <a:gd name="connsiteY28" fmla="*/ 401893 h 715297"/>
              <a:gd name="connsiteX29" fmla="*/ 715296 w 778172"/>
              <a:gd name="connsiteY29" fmla="*/ 342900 h 715297"/>
              <a:gd name="connsiteX30" fmla="*/ 730045 w 778172"/>
              <a:gd name="connsiteY30" fmla="*/ 317090 h 715297"/>
              <a:gd name="connsiteX31" fmla="*/ 741106 w 778172"/>
              <a:gd name="connsiteY31" fmla="*/ 294968 h 715297"/>
              <a:gd name="connsiteX32" fmla="*/ 748480 w 778172"/>
              <a:gd name="connsiteY32" fmla="*/ 287593 h 715297"/>
              <a:gd name="connsiteX33" fmla="*/ 755854 w 778172"/>
              <a:gd name="connsiteY33" fmla="*/ 261784 h 715297"/>
              <a:gd name="connsiteX34" fmla="*/ 763229 w 778172"/>
              <a:gd name="connsiteY34" fmla="*/ 239661 h 715297"/>
              <a:gd name="connsiteX35" fmla="*/ 766916 w 778172"/>
              <a:gd name="connsiteY35" fmla="*/ 228600 h 715297"/>
              <a:gd name="connsiteX36" fmla="*/ 770603 w 778172"/>
              <a:gd name="connsiteY36" fmla="*/ 213851 h 715297"/>
              <a:gd name="connsiteX37" fmla="*/ 777977 w 778172"/>
              <a:gd name="connsiteY37" fmla="*/ 55306 h 715297"/>
              <a:gd name="connsiteX38" fmla="*/ 777977 w 778172"/>
              <a:gd name="connsiteY38" fmla="*/ 0 h 71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78172" h="715297">
                <a:moveTo>
                  <a:pt x="0" y="663677"/>
                </a:moveTo>
                <a:lnTo>
                  <a:pt x="191729" y="711609"/>
                </a:lnTo>
                <a:cubicBezTo>
                  <a:pt x="201378" y="713861"/>
                  <a:pt x="211316" y="715297"/>
                  <a:pt x="221225" y="715297"/>
                </a:cubicBezTo>
                <a:cubicBezTo>
                  <a:pt x="270402" y="715297"/>
                  <a:pt x="319548" y="712838"/>
                  <a:pt x="368709" y="711609"/>
                </a:cubicBezTo>
                <a:cubicBezTo>
                  <a:pt x="400642" y="703626"/>
                  <a:pt x="366071" y="713402"/>
                  <a:pt x="398206" y="700548"/>
                </a:cubicBezTo>
                <a:cubicBezTo>
                  <a:pt x="405423" y="697661"/>
                  <a:pt x="412955" y="695632"/>
                  <a:pt x="420329" y="693174"/>
                </a:cubicBezTo>
                <a:lnTo>
                  <a:pt x="431390" y="689487"/>
                </a:lnTo>
                <a:lnTo>
                  <a:pt x="442451" y="685800"/>
                </a:lnTo>
                <a:cubicBezTo>
                  <a:pt x="444909" y="682113"/>
                  <a:pt x="446365" y="677507"/>
                  <a:pt x="449825" y="674739"/>
                </a:cubicBezTo>
                <a:cubicBezTo>
                  <a:pt x="452860" y="672311"/>
                  <a:pt x="457411" y="672789"/>
                  <a:pt x="460887" y="671051"/>
                </a:cubicBezTo>
                <a:cubicBezTo>
                  <a:pt x="464850" y="669069"/>
                  <a:pt x="467899" y="665477"/>
                  <a:pt x="471948" y="663677"/>
                </a:cubicBezTo>
                <a:cubicBezTo>
                  <a:pt x="479051" y="660520"/>
                  <a:pt x="486697" y="658761"/>
                  <a:pt x="494071" y="656303"/>
                </a:cubicBezTo>
                <a:lnTo>
                  <a:pt x="505132" y="652616"/>
                </a:lnTo>
                <a:lnTo>
                  <a:pt x="516193" y="648929"/>
                </a:lnTo>
                <a:cubicBezTo>
                  <a:pt x="518651" y="645242"/>
                  <a:pt x="520107" y="640636"/>
                  <a:pt x="523567" y="637868"/>
                </a:cubicBezTo>
                <a:cubicBezTo>
                  <a:pt x="526602" y="635440"/>
                  <a:pt x="531153" y="635918"/>
                  <a:pt x="534629" y="634180"/>
                </a:cubicBezTo>
                <a:cubicBezTo>
                  <a:pt x="563215" y="619887"/>
                  <a:pt x="528952" y="632385"/>
                  <a:pt x="556751" y="623119"/>
                </a:cubicBezTo>
                <a:cubicBezTo>
                  <a:pt x="559209" y="619432"/>
                  <a:pt x="561357" y="615518"/>
                  <a:pt x="564125" y="612058"/>
                </a:cubicBezTo>
                <a:cubicBezTo>
                  <a:pt x="566297" y="609343"/>
                  <a:pt x="569711" y="607665"/>
                  <a:pt x="571500" y="604684"/>
                </a:cubicBezTo>
                <a:cubicBezTo>
                  <a:pt x="583374" y="584894"/>
                  <a:pt x="564216" y="600936"/>
                  <a:pt x="586248" y="586248"/>
                </a:cubicBezTo>
                <a:cubicBezTo>
                  <a:pt x="591164" y="578874"/>
                  <a:pt x="594729" y="570393"/>
                  <a:pt x="600996" y="564126"/>
                </a:cubicBezTo>
                <a:cubicBezTo>
                  <a:pt x="608214" y="556908"/>
                  <a:pt x="621928" y="545604"/>
                  <a:pt x="626806" y="534629"/>
                </a:cubicBezTo>
                <a:cubicBezTo>
                  <a:pt x="629963" y="527526"/>
                  <a:pt x="631722" y="519880"/>
                  <a:pt x="634180" y="512506"/>
                </a:cubicBezTo>
                <a:cubicBezTo>
                  <a:pt x="635409" y="508819"/>
                  <a:pt x="635119" y="504193"/>
                  <a:pt x="637867" y="501445"/>
                </a:cubicBezTo>
                <a:lnTo>
                  <a:pt x="645242" y="494071"/>
                </a:lnTo>
                <a:cubicBezTo>
                  <a:pt x="651385" y="475639"/>
                  <a:pt x="645785" y="488553"/>
                  <a:pt x="659990" y="468261"/>
                </a:cubicBezTo>
                <a:cubicBezTo>
                  <a:pt x="677997" y="442537"/>
                  <a:pt x="665847" y="449103"/>
                  <a:pt x="685800" y="442451"/>
                </a:cubicBezTo>
                <a:cubicBezTo>
                  <a:pt x="691648" y="424908"/>
                  <a:pt x="690531" y="421789"/>
                  <a:pt x="700548" y="409268"/>
                </a:cubicBezTo>
                <a:cubicBezTo>
                  <a:pt x="702720" y="406553"/>
                  <a:pt x="705464" y="404351"/>
                  <a:pt x="707922" y="401893"/>
                </a:cubicBezTo>
                <a:cubicBezTo>
                  <a:pt x="717468" y="373256"/>
                  <a:pt x="708049" y="404493"/>
                  <a:pt x="715296" y="342900"/>
                </a:cubicBezTo>
                <a:cubicBezTo>
                  <a:pt x="717585" y="323442"/>
                  <a:pt x="718141" y="331375"/>
                  <a:pt x="730045" y="317090"/>
                </a:cubicBezTo>
                <a:cubicBezTo>
                  <a:pt x="750021" y="293119"/>
                  <a:pt x="726856" y="318720"/>
                  <a:pt x="741106" y="294968"/>
                </a:cubicBezTo>
                <a:cubicBezTo>
                  <a:pt x="742895" y="291987"/>
                  <a:pt x="746022" y="290051"/>
                  <a:pt x="748480" y="287593"/>
                </a:cubicBezTo>
                <a:cubicBezTo>
                  <a:pt x="760878" y="250400"/>
                  <a:pt x="741956" y="308106"/>
                  <a:pt x="755854" y="261784"/>
                </a:cubicBezTo>
                <a:cubicBezTo>
                  <a:pt x="758088" y="254339"/>
                  <a:pt x="760771" y="247035"/>
                  <a:pt x="763229" y="239661"/>
                </a:cubicBezTo>
                <a:cubicBezTo>
                  <a:pt x="764458" y="235974"/>
                  <a:pt x="765973" y="232370"/>
                  <a:pt x="766916" y="228600"/>
                </a:cubicBezTo>
                <a:lnTo>
                  <a:pt x="770603" y="213851"/>
                </a:lnTo>
                <a:cubicBezTo>
                  <a:pt x="774850" y="145903"/>
                  <a:pt x="776109" y="133782"/>
                  <a:pt x="777977" y="55306"/>
                </a:cubicBezTo>
                <a:cubicBezTo>
                  <a:pt x="778416" y="36876"/>
                  <a:pt x="777977" y="18435"/>
                  <a:pt x="777977" y="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35976" y="3620729"/>
            <a:ext cx="147867" cy="921774"/>
          </a:xfrm>
          <a:custGeom>
            <a:avLst/>
            <a:gdLst>
              <a:gd name="connsiteX0" fmla="*/ 7757 w 147867"/>
              <a:gd name="connsiteY0" fmla="*/ 0 h 921774"/>
              <a:gd name="connsiteX1" fmla="*/ 4070 w 147867"/>
              <a:gd name="connsiteY1" fmla="*/ 117987 h 921774"/>
              <a:gd name="connsiteX2" fmla="*/ 11444 w 147867"/>
              <a:gd name="connsiteY2" fmla="*/ 140110 h 921774"/>
              <a:gd name="connsiteX3" fmla="*/ 18819 w 147867"/>
              <a:gd name="connsiteY3" fmla="*/ 169606 h 921774"/>
              <a:gd name="connsiteX4" fmla="*/ 26193 w 147867"/>
              <a:gd name="connsiteY4" fmla="*/ 176981 h 921774"/>
              <a:gd name="connsiteX5" fmla="*/ 29880 w 147867"/>
              <a:gd name="connsiteY5" fmla="*/ 199103 h 921774"/>
              <a:gd name="connsiteX6" fmla="*/ 37254 w 147867"/>
              <a:gd name="connsiteY6" fmla="*/ 243348 h 921774"/>
              <a:gd name="connsiteX7" fmla="*/ 44628 w 147867"/>
              <a:gd name="connsiteY7" fmla="*/ 298655 h 921774"/>
              <a:gd name="connsiteX8" fmla="*/ 55690 w 147867"/>
              <a:gd name="connsiteY8" fmla="*/ 331839 h 921774"/>
              <a:gd name="connsiteX9" fmla="*/ 59377 w 147867"/>
              <a:gd name="connsiteY9" fmla="*/ 342900 h 921774"/>
              <a:gd name="connsiteX10" fmla="*/ 63064 w 147867"/>
              <a:gd name="connsiteY10" fmla="*/ 357648 h 921774"/>
              <a:gd name="connsiteX11" fmla="*/ 66751 w 147867"/>
              <a:gd name="connsiteY11" fmla="*/ 368710 h 921774"/>
              <a:gd name="connsiteX12" fmla="*/ 70438 w 147867"/>
              <a:gd name="connsiteY12" fmla="*/ 383458 h 921774"/>
              <a:gd name="connsiteX13" fmla="*/ 77812 w 147867"/>
              <a:gd name="connsiteY13" fmla="*/ 405581 h 921774"/>
              <a:gd name="connsiteX14" fmla="*/ 81499 w 147867"/>
              <a:gd name="connsiteY14" fmla="*/ 508819 h 921774"/>
              <a:gd name="connsiteX15" fmla="*/ 70438 w 147867"/>
              <a:gd name="connsiteY15" fmla="*/ 674739 h 921774"/>
              <a:gd name="connsiteX16" fmla="*/ 66751 w 147867"/>
              <a:gd name="connsiteY16" fmla="*/ 693174 h 921774"/>
              <a:gd name="connsiteX17" fmla="*/ 70438 w 147867"/>
              <a:gd name="connsiteY17" fmla="*/ 844345 h 921774"/>
              <a:gd name="connsiteX18" fmla="*/ 81499 w 147867"/>
              <a:gd name="connsiteY18" fmla="*/ 881216 h 921774"/>
              <a:gd name="connsiteX19" fmla="*/ 92560 w 147867"/>
              <a:gd name="connsiteY19" fmla="*/ 884903 h 921774"/>
              <a:gd name="connsiteX20" fmla="*/ 114683 w 147867"/>
              <a:gd name="connsiteY20" fmla="*/ 899652 h 921774"/>
              <a:gd name="connsiteX21" fmla="*/ 125744 w 147867"/>
              <a:gd name="connsiteY21" fmla="*/ 903339 h 921774"/>
              <a:gd name="connsiteX22" fmla="*/ 133119 w 147867"/>
              <a:gd name="connsiteY22" fmla="*/ 910713 h 921774"/>
              <a:gd name="connsiteX23" fmla="*/ 147867 w 147867"/>
              <a:gd name="connsiteY23" fmla="*/ 921774 h 9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867" h="921774">
                <a:moveTo>
                  <a:pt x="7757" y="0"/>
                </a:moveTo>
                <a:cubicBezTo>
                  <a:pt x="738" y="56153"/>
                  <a:pt x="-3636" y="61477"/>
                  <a:pt x="4070" y="117987"/>
                </a:cubicBezTo>
                <a:cubicBezTo>
                  <a:pt x="5120" y="125689"/>
                  <a:pt x="9920" y="132488"/>
                  <a:pt x="11444" y="140110"/>
                </a:cubicBezTo>
                <a:cubicBezTo>
                  <a:pt x="12238" y="144081"/>
                  <a:pt x="15416" y="163934"/>
                  <a:pt x="18819" y="169606"/>
                </a:cubicBezTo>
                <a:cubicBezTo>
                  <a:pt x="20608" y="172587"/>
                  <a:pt x="23735" y="174523"/>
                  <a:pt x="26193" y="176981"/>
                </a:cubicBezTo>
                <a:cubicBezTo>
                  <a:pt x="27422" y="184355"/>
                  <a:pt x="28892" y="191693"/>
                  <a:pt x="29880" y="199103"/>
                </a:cubicBezTo>
                <a:cubicBezTo>
                  <a:pt x="35368" y="240266"/>
                  <a:pt x="29568" y="220291"/>
                  <a:pt x="37254" y="243348"/>
                </a:cubicBezTo>
                <a:cubicBezTo>
                  <a:pt x="39029" y="261103"/>
                  <a:pt x="39805" y="280970"/>
                  <a:pt x="44628" y="298655"/>
                </a:cubicBezTo>
                <a:cubicBezTo>
                  <a:pt x="44636" y="298686"/>
                  <a:pt x="53841" y="326294"/>
                  <a:pt x="55690" y="331839"/>
                </a:cubicBezTo>
                <a:cubicBezTo>
                  <a:pt x="56919" y="335526"/>
                  <a:pt x="58434" y="339130"/>
                  <a:pt x="59377" y="342900"/>
                </a:cubicBezTo>
                <a:cubicBezTo>
                  <a:pt x="60606" y="347816"/>
                  <a:pt x="61672" y="352776"/>
                  <a:pt x="63064" y="357648"/>
                </a:cubicBezTo>
                <a:cubicBezTo>
                  <a:pt x="64132" y="361385"/>
                  <a:pt x="65683" y="364973"/>
                  <a:pt x="66751" y="368710"/>
                </a:cubicBezTo>
                <a:cubicBezTo>
                  <a:pt x="68143" y="373582"/>
                  <a:pt x="68982" y="378604"/>
                  <a:pt x="70438" y="383458"/>
                </a:cubicBezTo>
                <a:cubicBezTo>
                  <a:pt x="72672" y="390903"/>
                  <a:pt x="77812" y="405581"/>
                  <a:pt x="77812" y="405581"/>
                </a:cubicBezTo>
                <a:cubicBezTo>
                  <a:pt x="79041" y="439994"/>
                  <a:pt x="81499" y="474384"/>
                  <a:pt x="81499" y="508819"/>
                </a:cubicBezTo>
                <a:cubicBezTo>
                  <a:pt x="81499" y="564451"/>
                  <a:pt x="79581" y="619882"/>
                  <a:pt x="70438" y="674739"/>
                </a:cubicBezTo>
                <a:cubicBezTo>
                  <a:pt x="69408" y="680920"/>
                  <a:pt x="67980" y="687029"/>
                  <a:pt x="66751" y="693174"/>
                </a:cubicBezTo>
                <a:cubicBezTo>
                  <a:pt x="67980" y="743564"/>
                  <a:pt x="68200" y="793989"/>
                  <a:pt x="70438" y="844345"/>
                </a:cubicBezTo>
                <a:cubicBezTo>
                  <a:pt x="70656" y="849244"/>
                  <a:pt x="80735" y="880961"/>
                  <a:pt x="81499" y="881216"/>
                </a:cubicBezTo>
                <a:cubicBezTo>
                  <a:pt x="85186" y="882445"/>
                  <a:pt x="89163" y="883016"/>
                  <a:pt x="92560" y="884903"/>
                </a:cubicBezTo>
                <a:cubicBezTo>
                  <a:pt x="100308" y="889207"/>
                  <a:pt x="106275" y="896849"/>
                  <a:pt x="114683" y="899652"/>
                </a:cubicBezTo>
                <a:lnTo>
                  <a:pt x="125744" y="903339"/>
                </a:lnTo>
                <a:cubicBezTo>
                  <a:pt x="128202" y="905797"/>
                  <a:pt x="130138" y="908924"/>
                  <a:pt x="133119" y="910713"/>
                </a:cubicBezTo>
                <a:cubicBezTo>
                  <a:pt x="149390" y="920475"/>
                  <a:pt x="140601" y="907243"/>
                  <a:pt x="147867" y="921774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71785" y="4509165"/>
            <a:ext cx="556751" cy="302497"/>
          </a:xfrm>
          <a:custGeom>
            <a:avLst/>
            <a:gdLst>
              <a:gd name="connsiteX0" fmla="*/ 0 w 556751"/>
              <a:gd name="connsiteY0" fmla="*/ 302497 h 302497"/>
              <a:gd name="connsiteX1" fmla="*/ 132735 w 556751"/>
              <a:gd name="connsiteY1" fmla="*/ 258252 h 302497"/>
              <a:gd name="connsiteX2" fmla="*/ 140110 w 556751"/>
              <a:gd name="connsiteY2" fmla="*/ 250878 h 302497"/>
              <a:gd name="connsiteX3" fmla="*/ 162232 w 556751"/>
              <a:gd name="connsiteY3" fmla="*/ 243504 h 302497"/>
              <a:gd name="connsiteX4" fmla="*/ 184355 w 556751"/>
              <a:gd name="connsiteY4" fmla="*/ 232442 h 302497"/>
              <a:gd name="connsiteX5" fmla="*/ 195416 w 556751"/>
              <a:gd name="connsiteY5" fmla="*/ 225068 h 302497"/>
              <a:gd name="connsiteX6" fmla="*/ 217539 w 556751"/>
              <a:gd name="connsiteY6" fmla="*/ 217694 h 302497"/>
              <a:gd name="connsiteX7" fmla="*/ 232287 w 556751"/>
              <a:gd name="connsiteY7" fmla="*/ 210320 h 302497"/>
              <a:gd name="connsiteX8" fmla="*/ 247035 w 556751"/>
              <a:gd name="connsiteY8" fmla="*/ 206633 h 302497"/>
              <a:gd name="connsiteX9" fmla="*/ 272845 w 556751"/>
              <a:gd name="connsiteY9" fmla="*/ 199259 h 302497"/>
              <a:gd name="connsiteX10" fmla="*/ 302342 w 556751"/>
              <a:gd name="connsiteY10" fmla="*/ 184510 h 302497"/>
              <a:gd name="connsiteX11" fmla="*/ 313403 w 556751"/>
              <a:gd name="connsiteY11" fmla="*/ 180823 h 302497"/>
              <a:gd name="connsiteX12" fmla="*/ 324464 w 556751"/>
              <a:gd name="connsiteY12" fmla="*/ 177136 h 302497"/>
              <a:gd name="connsiteX13" fmla="*/ 335526 w 556751"/>
              <a:gd name="connsiteY13" fmla="*/ 166075 h 302497"/>
              <a:gd name="connsiteX14" fmla="*/ 357648 w 556751"/>
              <a:gd name="connsiteY14" fmla="*/ 158701 h 302497"/>
              <a:gd name="connsiteX15" fmla="*/ 394519 w 556751"/>
              <a:gd name="connsiteY15" fmla="*/ 151326 h 302497"/>
              <a:gd name="connsiteX16" fmla="*/ 416642 w 556751"/>
              <a:gd name="connsiteY16" fmla="*/ 136578 h 302497"/>
              <a:gd name="connsiteX17" fmla="*/ 427703 w 556751"/>
              <a:gd name="connsiteY17" fmla="*/ 129204 h 302497"/>
              <a:gd name="connsiteX18" fmla="*/ 438764 w 556751"/>
              <a:gd name="connsiteY18" fmla="*/ 125517 h 302497"/>
              <a:gd name="connsiteX19" fmla="*/ 453513 w 556751"/>
              <a:gd name="connsiteY19" fmla="*/ 114455 h 302497"/>
              <a:gd name="connsiteX20" fmla="*/ 475635 w 556751"/>
              <a:gd name="connsiteY20" fmla="*/ 107081 h 302497"/>
              <a:gd name="connsiteX21" fmla="*/ 483010 w 556751"/>
              <a:gd name="connsiteY21" fmla="*/ 99707 h 302497"/>
              <a:gd name="connsiteX22" fmla="*/ 494071 w 556751"/>
              <a:gd name="connsiteY22" fmla="*/ 96020 h 302497"/>
              <a:gd name="connsiteX23" fmla="*/ 505132 w 556751"/>
              <a:gd name="connsiteY23" fmla="*/ 88646 h 302497"/>
              <a:gd name="connsiteX24" fmla="*/ 512506 w 556751"/>
              <a:gd name="connsiteY24" fmla="*/ 77584 h 302497"/>
              <a:gd name="connsiteX25" fmla="*/ 516193 w 556751"/>
              <a:gd name="connsiteY25" fmla="*/ 62836 h 302497"/>
              <a:gd name="connsiteX26" fmla="*/ 523568 w 556751"/>
              <a:gd name="connsiteY26" fmla="*/ 40713 h 302497"/>
              <a:gd name="connsiteX27" fmla="*/ 534629 w 556751"/>
              <a:gd name="connsiteY27" fmla="*/ 14904 h 302497"/>
              <a:gd name="connsiteX28" fmla="*/ 545690 w 556751"/>
              <a:gd name="connsiteY28" fmla="*/ 11217 h 302497"/>
              <a:gd name="connsiteX29" fmla="*/ 556751 w 556751"/>
              <a:gd name="connsiteY29" fmla="*/ 155 h 30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56751" h="302497">
                <a:moveTo>
                  <a:pt x="0" y="302497"/>
                </a:moveTo>
                <a:cubicBezTo>
                  <a:pt x="44245" y="287749"/>
                  <a:pt x="88972" y="274375"/>
                  <a:pt x="132735" y="258252"/>
                </a:cubicBezTo>
                <a:cubicBezTo>
                  <a:pt x="135997" y="257050"/>
                  <a:pt x="137001" y="252433"/>
                  <a:pt x="140110" y="250878"/>
                </a:cubicBezTo>
                <a:cubicBezTo>
                  <a:pt x="147062" y="247402"/>
                  <a:pt x="155765" y="247816"/>
                  <a:pt x="162232" y="243504"/>
                </a:cubicBezTo>
                <a:cubicBezTo>
                  <a:pt x="193929" y="222373"/>
                  <a:pt x="153825" y="247708"/>
                  <a:pt x="184355" y="232442"/>
                </a:cubicBezTo>
                <a:cubicBezTo>
                  <a:pt x="188318" y="230460"/>
                  <a:pt x="191367" y="226868"/>
                  <a:pt x="195416" y="225068"/>
                </a:cubicBezTo>
                <a:cubicBezTo>
                  <a:pt x="202519" y="221911"/>
                  <a:pt x="210586" y="221170"/>
                  <a:pt x="217539" y="217694"/>
                </a:cubicBezTo>
                <a:cubicBezTo>
                  <a:pt x="222455" y="215236"/>
                  <a:pt x="227141" y="212250"/>
                  <a:pt x="232287" y="210320"/>
                </a:cubicBezTo>
                <a:cubicBezTo>
                  <a:pt x="237032" y="208541"/>
                  <a:pt x="242163" y="208025"/>
                  <a:pt x="247035" y="206633"/>
                </a:cubicBezTo>
                <a:cubicBezTo>
                  <a:pt x="284061" y="196054"/>
                  <a:pt x="226743" y="210785"/>
                  <a:pt x="272845" y="199259"/>
                </a:cubicBezTo>
                <a:cubicBezTo>
                  <a:pt x="285715" y="186387"/>
                  <a:pt x="276921" y="192983"/>
                  <a:pt x="302342" y="184510"/>
                </a:cubicBezTo>
                <a:lnTo>
                  <a:pt x="313403" y="180823"/>
                </a:lnTo>
                <a:lnTo>
                  <a:pt x="324464" y="177136"/>
                </a:lnTo>
                <a:cubicBezTo>
                  <a:pt x="328151" y="173449"/>
                  <a:pt x="330968" y="168607"/>
                  <a:pt x="335526" y="166075"/>
                </a:cubicBezTo>
                <a:cubicBezTo>
                  <a:pt x="342321" y="162300"/>
                  <a:pt x="350107" y="160587"/>
                  <a:pt x="357648" y="158701"/>
                </a:cubicBezTo>
                <a:cubicBezTo>
                  <a:pt x="379649" y="153200"/>
                  <a:pt x="367398" y="155846"/>
                  <a:pt x="394519" y="151326"/>
                </a:cubicBezTo>
                <a:lnTo>
                  <a:pt x="416642" y="136578"/>
                </a:lnTo>
                <a:cubicBezTo>
                  <a:pt x="420329" y="134120"/>
                  <a:pt x="423499" y="130605"/>
                  <a:pt x="427703" y="129204"/>
                </a:cubicBezTo>
                <a:lnTo>
                  <a:pt x="438764" y="125517"/>
                </a:lnTo>
                <a:cubicBezTo>
                  <a:pt x="443680" y="121830"/>
                  <a:pt x="448016" y="117203"/>
                  <a:pt x="453513" y="114455"/>
                </a:cubicBezTo>
                <a:cubicBezTo>
                  <a:pt x="460465" y="110979"/>
                  <a:pt x="475635" y="107081"/>
                  <a:pt x="475635" y="107081"/>
                </a:cubicBezTo>
                <a:cubicBezTo>
                  <a:pt x="478093" y="104623"/>
                  <a:pt x="480029" y="101496"/>
                  <a:pt x="483010" y="99707"/>
                </a:cubicBezTo>
                <a:cubicBezTo>
                  <a:pt x="486343" y="97708"/>
                  <a:pt x="490595" y="97758"/>
                  <a:pt x="494071" y="96020"/>
                </a:cubicBezTo>
                <a:cubicBezTo>
                  <a:pt x="498034" y="94038"/>
                  <a:pt x="501445" y="91104"/>
                  <a:pt x="505132" y="88646"/>
                </a:cubicBezTo>
                <a:cubicBezTo>
                  <a:pt x="507590" y="84959"/>
                  <a:pt x="510760" y="81657"/>
                  <a:pt x="512506" y="77584"/>
                </a:cubicBezTo>
                <a:cubicBezTo>
                  <a:pt x="514502" y="72926"/>
                  <a:pt x="514737" y="67690"/>
                  <a:pt x="516193" y="62836"/>
                </a:cubicBezTo>
                <a:cubicBezTo>
                  <a:pt x="518427" y="55391"/>
                  <a:pt x="521683" y="48254"/>
                  <a:pt x="523568" y="40713"/>
                </a:cubicBezTo>
                <a:cubicBezTo>
                  <a:pt x="525782" y="31857"/>
                  <a:pt x="526672" y="21270"/>
                  <a:pt x="534629" y="14904"/>
                </a:cubicBezTo>
                <a:cubicBezTo>
                  <a:pt x="537664" y="12476"/>
                  <a:pt x="542003" y="12446"/>
                  <a:pt x="545690" y="11217"/>
                </a:cubicBezTo>
                <a:cubicBezTo>
                  <a:pt x="550154" y="-2177"/>
                  <a:pt x="545490" y="155"/>
                  <a:pt x="556751" y="155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823952" y="4678926"/>
            <a:ext cx="398206" cy="176994"/>
          </a:xfrm>
          <a:custGeom>
            <a:avLst/>
            <a:gdLst>
              <a:gd name="connsiteX0" fmla="*/ 0 w 398206"/>
              <a:gd name="connsiteY0" fmla="*/ 0 h 176994"/>
              <a:gd name="connsiteX1" fmla="*/ 365022 w 398206"/>
              <a:gd name="connsiteY1" fmla="*/ 162232 h 176994"/>
              <a:gd name="connsiteX2" fmla="*/ 383458 w 398206"/>
              <a:gd name="connsiteY2" fmla="*/ 169606 h 176994"/>
              <a:gd name="connsiteX3" fmla="*/ 398206 w 398206"/>
              <a:gd name="connsiteY3" fmla="*/ 176980 h 17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206" h="176994">
                <a:moveTo>
                  <a:pt x="0" y="0"/>
                </a:moveTo>
                <a:lnTo>
                  <a:pt x="365022" y="162232"/>
                </a:lnTo>
                <a:cubicBezTo>
                  <a:pt x="371075" y="164909"/>
                  <a:pt x="377538" y="166646"/>
                  <a:pt x="383458" y="169606"/>
                </a:cubicBezTo>
                <a:cubicBezTo>
                  <a:pt x="399570" y="177662"/>
                  <a:pt x="388970" y="176980"/>
                  <a:pt x="398206" y="17698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358582" y="4288095"/>
            <a:ext cx="1412429" cy="711609"/>
          </a:xfrm>
          <a:custGeom>
            <a:avLst/>
            <a:gdLst>
              <a:gd name="connsiteX0" fmla="*/ 0 w 1412429"/>
              <a:gd name="connsiteY0" fmla="*/ 711609 h 711609"/>
              <a:gd name="connsiteX1" fmla="*/ 129048 w 1412429"/>
              <a:gd name="connsiteY1" fmla="*/ 700548 h 711609"/>
              <a:gd name="connsiteX2" fmla="*/ 140109 w 1412429"/>
              <a:gd name="connsiteY2" fmla="*/ 696861 h 711609"/>
              <a:gd name="connsiteX3" fmla="*/ 224913 w 1412429"/>
              <a:gd name="connsiteY3" fmla="*/ 689487 h 711609"/>
              <a:gd name="connsiteX4" fmla="*/ 261784 w 1412429"/>
              <a:gd name="connsiteY4" fmla="*/ 682112 h 711609"/>
              <a:gd name="connsiteX5" fmla="*/ 283906 w 1412429"/>
              <a:gd name="connsiteY5" fmla="*/ 667364 h 711609"/>
              <a:gd name="connsiteX6" fmla="*/ 294967 w 1412429"/>
              <a:gd name="connsiteY6" fmla="*/ 659990 h 711609"/>
              <a:gd name="connsiteX7" fmla="*/ 306029 w 1412429"/>
              <a:gd name="connsiteY7" fmla="*/ 656303 h 711609"/>
              <a:gd name="connsiteX8" fmla="*/ 309716 w 1412429"/>
              <a:gd name="connsiteY8" fmla="*/ 645241 h 711609"/>
              <a:gd name="connsiteX9" fmla="*/ 335525 w 1412429"/>
              <a:gd name="connsiteY9" fmla="*/ 634180 h 711609"/>
              <a:gd name="connsiteX10" fmla="*/ 342900 w 1412429"/>
              <a:gd name="connsiteY10" fmla="*/ 626806 h 711609"/>
              <a:gd name="connsiteX11" fmla="*/ 387145 w 1412429"/>
              <a:gd name="connsiteY11" fmla="*/ 615745 h 711609"/>
              <a:gd name="connsiteX12" fmla="*/ 420329 w 1412429"/>
              <a:gd name="connsiteY12" fmla="*/ 597309 h 711609"/>
              <a:gd name="connsiteX13" fmla="*/ 442451 w 1412429"/>
              <a:gd name="connsiteY13" fmla="*/ 578874 h 711609"/>
              <a:gd name="connsiteX14" fmla="*/ 464574 w 1412429"/>
              <a:gd name="connsiteY14" fmla="*/ 571500 h 711609"/>
              <a:gd name="connsiteX15" fmla="*/ 471948 w 1412429"/>
              <a:gd name="connsiteY15" fmla="*/ 564125 h 711609"/>
              <a:gd name="connsiteX16" fmla="*/ 483009 w 1412429"/>
              <a:gd name="connsiteY16" fmla="*/ 556751 h 711609"/>
              <a:gd name="connsiteX17" fmla="*/ 523567 w 1412429"/>
              <a:gd name="connsiteY17" fmla="*/ 538316 h 711609"/>
              <a:gd name="connsiteX18" fmla="*/ 549377 w 1412429"/>
              <a:gd name="connsiteY18" fmla="*/ 527254 h 711609"/>
              <a:gd name="connsiteX19" fmla="*/ 604684 w 1412429"/>
              <a:gd name="connsiteY19" fmla="*/ 516193 h 711609"/>
              <a:gd name="connsiteX20" fmla="*/ 634180 w 1412429"/>
              <a:gd name="connsiteY20" fmla="*/ 508819 h 711609"/>
              <a:gd name="connsiteX21" fmla="*/ 645242 w 1412429"/>
              <a:gd name="connsiteY21" fmla="*/ 505132 h 711609"/>
              <a:gd name="connsiteX22" fmla="*/ 659990 w 1412429"/>
              <a:gd name="connsiteY22" fmla="*/ 501445 h 711609"/>
              <a:gd name="connsiteX23" fmla="*/ 682113 w 1412429"/>
              <a:gd name="connsiteY23" fmla="*/ 494071 h 711609"/>
              <a:gd name="connsiteX24" fmla="*/ 704235 w 1412429"/>
              <a:gd name="connsiteY24" fmla="*/ 490383 h 711609"/>
              <a:gd name="connsiteX25" fmla="*/ 715296 w 1412429"/>
              <a:gd name="connsiteY25" fmla="*/ 483009 h 711609"/>
              <a:gd name="connsiteX26" fmla="*/ 726358 w 1412429"/>
              <a:gd name="connsiteY26" fmla="*/ 479322 h 711609"/>
              <a:gd name="connsiteX27" fmla="*/ 744793 w 1412429"/>
              <a:gd name="connsiteY27" fmla="*/ 460887 h 711609"/>
              <a:gd name="connsiteX28" fmla="*/ 766916 w 1412429"/>
              <a:gd name="connsiteY28" fmla="*/ 453512 h 711609"/>
              <a:gd name="connsiteX29" fmla="*/ 777977 w 1412429"/>
              <a:gd name="connsiteY29" fmla="*/ 449825 h 711609"/>
              <a:gd name="connsiteX30" fmla="*/ 803787 w 1412429"/>
              <a:gd name="connsiteY30" fmla="*/ 438764 h 711609"/>
              <a:gd name="connsiteX31" fmla="*/ 829596 w 1412429"/>
              <a:gd name="connsiteY31" fmla="*/ 424016 h 711609"/>
              <a:gd name="connsiteX32" fmla="*/ 840658 w 1412429"/>
              <a:gd name="connsiteY32" fmla="*/ 420329 h 711609"/>
              <a:gd name="connsiteX33" fmla="*/ 859093 w 1412429"/>
              <a:gd name="connsiteY33" fmla="*/ 405580 h 711609"/>
              <a:gd name="connsiteX34" fmla="*/ 870154 w 1412429"/>
              <a:gd name="connsiteY34" fmla="*/ 401893 h 711609"/>
              <a:gd name="connsiteX35" fmla="*/ 888590 w 1412429"/>
              <a:gd name="connsiteY35" fmla="*/ 383458 h 711609"/>
              <a:gd name="connsiteX36" fmla="*/ 921774 w 1412429"/>
              <a:gd name="connsiteY36" fmla="*/ 368709 h 711609"/>
              <a:gd name="connsiteX37" fmla="*/ 951271 w 1412429"/>
              <a:gd name="connsiteY37" fmla="*/ 361335 h 711609"/>
              <a:gd name="connsiteX38" fmla="*/ 966019 w 1412429"/>
              <a:gd name="connsiteY38" fmla="*/ 357648 h 711609"/>
              <a:gd name="connsiteX39" fmla="*/ 991829 w 1412429"/>
              <a:gd name="connsiteY39" fmla="*/ 342900 h 711609"/>
              <a:gd name="connsiteX40" fmla="*/ 1002890 w 1412429"/>
              <a:gd name="connsiteY40" fmla="*/ 335525 h 711609"/>
              <a:gd name="connsiteX41" fmla="*/ 1025013 w 1412429"/>
              <a:gd name="connsiteY41" fmla="*/ 328151 h 711609"/>
              <a:gd name="connsiteX42" fmla="*/ 1058196 w 1412429"/>
              <a:gd name="connsiteY42" fmla="*/ 309716 h 711609"/>
              <a:gd name="connsiteX43" fmla="*/ 1084006 w 1412429"/>
              <a:gd name="connsiteY43" fmla="*/ 294967 h 711609"/>
              <a:gd name="connsiteX44" fmla="*/ 1095067 w 1412429"/>
              <a:gd name="connsiteY44" fmla="*/ 291280 h 711609"/>
              <a:gd name="connsiteX45" fmla="*/ 1106129 w 1412429"/>
              <a:gd name="connsiteY45" fmla="*/ 283906 h 711609"/>
              <a:gd name="connsiteX46" fmla="*/ 1128251 w 1412429"/>
              <a:gd name="connsiteY46" fmla="*/ 276532 h 711609"/>
              <a:gd name="connsiteX47" fmla="*/ 1139313 w 1412429"/>
              <a:gd name="connsiteY47" fmla="*/ 272845 h 711609"/>
              <a:gd name="connsiteX48" fmla="*/ 1194619 w 1412429"/>
              <a:gd name="connsiteY48" fmla="*/ 265471 h 711609"/>
              <a:gd name="connsiteX49" fmla="*/ 1220429 w 1412429"/>
              <a:gd name="connsiteY49" fmla="*/ 250722 h 711609"/>
              <a:gd name="connsiteX50" fmla="*/ 1231490 w 1412429"/>
              <a:gd name="connsiteY50" fmla="*/ 247035 h 711609"/>
              <a:gd name="connsiteX51" fmla="*/ 1253613 w 1412429"/>
              <a:gd name="connsiteY51" fmla="*/ 235974 h 711609"/>
              <a:gd name="connsiteX52" fmla="*/ 1275735 w 1412429"/>
              <a:gd name="connsiteY52" fmla="*/ 221225 h 711609"/>
              <a:gd name="connsiteX53" fmla="*/ 1297858 w 1412429"/>
              <a:gd name="connsiteY53" fmla="*/ 210164 h 711609"/>
              <a:gd name="connsiteX54" fmla="*/ 1305232 w 1412429"/>
              <a:gd name="connsiteY54" fmla="*/ 199103 h 711609"/>
              <a:gd name="connsiteX55" fmla="*/ 1327354 w 1412429"/>
              <a:gd name="connsiteY55" fmla="*/ 191729 h 711609"/>
              <a:gd name="connsiteX56" fmla="*/ 1334729 w 1412429"/>
              <a:gd name="connsiteY56" fmla="*/ 184354 h 711609"/>
              <a:gd name="connsiteX57" fmla="*/ 1345790 w 1412429"/>
              <a:gd name="connsiteY57" fmla="*/ 180667 h 711609"/>
              <a:gd name="connsiteX58" fmla="*/ 1356851 w 1412429"/>
              <a:gd name="connsiteY58" fmla="*/ 173293 h 711609"/>
              <a:gd name="connsiteX59" fmla="*/ 1364225 w 1412429"/>
              <a:gd name="connsiteY59" fmla="*/ 162232 h 711609"/>
              <a:gd name="connsiteX60" fmla="*/ 1375287 w 1412429"/>
              <a:gd name="connsiteY60" fmla="*/ 158545 h 711609"/>
              <a:gd name="connsiteX61" fmla="*/ 1390035 w 1412429"/>
              <a:gd name="connsiteY61" fmla="*/ 136422 h 711609"/>
              <a:gd name="connsiteX62" fmla="*/ 1393722 w 1412429"/>
              <a:gd name="connsiteY62" fmla="*/ 121674 h 711609"/>
              <a:gd name="connsiteX63" fmla="*/ 1397409 w 1412429"/>
              <a:gd name="connsiteY63" fmla="*/ 110612 h 711609"/>
              <a:gd name="connsiteX64" fmla="*/ 1404784 w 1412429"/>
              <a:gd name="connsiteY64" fmla="*/ 62680 h 711609"/>
              <a:gd name="connsiteX65" fmla="*/ 1408471 w 1412429"/>
              <a:gd name="connsiteY65" fmla="*/ 36871 h 711609"/>
              <a:gd name="connsiteX66" fmla="*/ 1412158 w 1412429"/>
              <a:gd name="connsiteY66" fmla="*/ 18435 h 711609"/>
              <a:gd name="connsiteX67" fmla="*/ 1412158 w 1412429"/>
              <a:gd name="connsiteY67" fmla="*/ 0 h 71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12429" h="711609">
                <a:moveTo>
                  <a:pt x="0" y="711609"/>
                </a:moveTo>
                <a:lnTo>
                  <a:pt x="129048" y="700548"/>
                </a:lnTo>
                <a:cubicBezTo>
                  <a:pt x="132913" y="700141"/>
                  <a:pt x="136285" y="697556"/>
                  <a:pt x="140109" y="696861"/>
                </a:cubicBezTo>
                <a:cubicBezTo>
                  <a:pt x="164339" y="692456"/>
                  <a:pt x="203727" y="690899"/>
                  <a:pt x="224913" y="689487"/>
                </a:cubicBezTo>
                <a:cubicBezTo>
                  <a:pt x="231333" y="688570"/>
                  <a:pt x="252871" y="687064"/>
                  <a:pt x="261784" y="682112"/>
                </a:cubicBezTo>
                <a:cubicBezTo>
                  <a:pt x="269531" y="677808"/>
                  <a:pt x="276532" y="672280"/>
                  <a:pt x="283906" y="667364"/>
                </a:cubicBezTo>
                <a:cubicBezTo>
                  <a:pt x="287593" y="664906"/>
                  <a:pt x="290763" y="661391"/>
                  <a:pt x="294967" y="659990"/>
                </a:cubicBezTo>
                <a:lnTo>
                  <a:pt x="306029" y="656303"/>
                </a:lnTo>
                <a:cubicBezTo>
                  <a:pt x="307258" y="652616"/>
                  <a:pt x="306968" y="647989"/>
                  <a:pt x="309716" y="645241"/>
                </a:cubicBezTo>
                <a:cubicBezTo>
                  <a:pt x="314272" y="640685"/>
                  <a:pt x="328915" y="636383"/>
                  <a:pt x="335525" y="634180"/>
                </a:cubicBezTo>
                <a:cubicBezTo>
                  <a:pt x="337983" y="631722"/>
                  <a:pt x="340185" y="628978"/>
                  <a:pt x="342900" y="626806"/>
                </a:cubicBezTo>
                <a:cubicBezTo>
                  <a:pt x="359289" y="613695"/>
                  <a:pt x="359433" y="618824"/>
                  <a:pt x="387145" y="615745"/>
                </a:cubicBezTo>
                <a:cubicBezTo>
                  <a:pt x="412501" y="598840"/>
                  <a:pt x="400859" y="603798"/>
                  <a:pt x="420329" y="597309"/>
                </a:cubicBezTo>
                <a:cubicBezTo>
                  <a:pt x="427275" y="590363"/>
                  <a:pt x="433212" y="582980"/>
                  <a:pt x="442451" y="578874"/>
                </a:cubicBezTo>
                <a:cubicBezTo>
                  <a:pt x="449554" y="575717"/>
                  <a:pt x="464574" y="571500"/>
                  <a:pt x="464574" y="571500"/>
                </a:cubicBezTo>
                <a:cubicBezTo>
                  <a:pt x="467032" y="569042"/>
                  <a:pt x="469233" y="566297"/>
                  <a:pt x="471948" y="564125"/>
                </a:cubicBezTo>
                <a:cubicBezTo>
                  <a:pt x="475408" y="561357"/>
                  <a:pt x="479119" y="558873"/>
                  <a:pt x="483009" y="556751"/>
                </a:cubicBezTo>
                <a:cubicBezTo>
                  <a:pt x="508915" y="542621"/>
                  <a:pt x="504576" y="544646"/>
                  <a:pt x="523567" y="538316"/>
                </a:cubicBezTo>
                <a:cubicBezTo>
                  <a:pt x="536585" y="525298"/>
                  <a:pt x="525349" y="533807"/>
                  <a:pt x="549377" y="527254"/>
                </a:cubicBezTo>
                <a:cubicBezTo>
                  <a:pt x="594312" y="514999"/>
                  <a:pt x="546229" y="522688"/>
                  <a:pt x="604684" y="516193"/>
                </a:cubicBezTo>
                <a:cubicBezTo>
                  <a:pt x="629966" y="507766"/>
                  <a:pt x="598590" y="517716"/>
                  <a:pt x="634180" y="508819"/>
                </a:cubicBezTo>
                <a:cubicBezTo>
                  <a:pt x="637951" y="507876"/>
                  <a:pt x="641505" y="506200"/>
                  <a:pt x="645242" y="505132"/>
                </a:cubicBezTo>
                <a:cubicBezTo>
                  <a:pt x="650114" y="503740"/>
                  <a:pt x="655136" y="502901"/>
                  <a:pt x="659990" y="501445"/>
                </a:cubicBezTo>
                <a:cubicBezTo>
                  <a:pt x="667435" y="499211"/>
                  <a:pt x="674446" y="495349"/>
                  <a:pt x="682113" y="494071"/>
                </a:cubicBezTo>
                <a:lnTo>
                  <a:pt x="704235" y="490383"/>
                </a:lnTo>
                <a:cubicBezTo>
                  <a:pt x="707922" y="487925"/>
                  <a:pt x="711333" y="484991"/>
                  <a:pt x="715296" y="483009"/>
                </a:cubicBezTo>
                <a:cubicBezTo>
                  <a:pt x="718772" y="481271"/>
                  <a:pt x="723323" y="481750"/>
                  <a:pt x="726358" y="479322"/>
                </a:cubicBezTo>
                <a:cubicBezTo>
                  <a:pt x="746333" y="463343"/>
                  <a:pt x="719902" y="471950"/>
                  <a:pt x="744793" y="460887"/>
                </a:cubicBezTo>
                <a:cubicBezTo>
                  <a:pt x="751896" y="457730"/>
                  <a:pt x="759542" y="455970"/>
                  <a:pt x="766916" y="453512"/>
                </a:cubicBezTo>
                <a:cubicBezTo>
                  <a:pt x="770603" y="452283"/>
                  <a:pt x="774501" y="451563"/>
                  <a:pt x="777977" y="449825"/>
                </a:cubicBezTo>
                <a:cubicBezTo>
                  <a:pt x="796201" y="440713"/>
                  <a:pt x="787511" y="444189"/>
                  <a:pt x="803787" y="438764"/>
                </a:cubicBezTo>
                <a:cubicBezTo>
                  <a:pt x="814895" y="431359"/>
                  <a:pt x="816499" y="429629"/>
                  <a:pt x="829596" y="424016"/>
                </a:cubicBezTo>
                <a:cubicBezTo>
                  <a:pt x="833169" y="422485"/>
                  <a:pt x="836971" y="421558"/>
                  <a:pt x="840658" y="420329"/>
                </a:cubicBezTo>
                <a:cubicBezTo>
                  <a:pt x="847517" y="413469"/>
                  <a:pt x="849789" y="410232"/>
                  <a:pt x="859093" y="405580"/>
                </a:cubicBezTo>
                <a:cubicBezTo>
                  <a:pt x="862569" y="403842"/>
                  <a:pt x="866467" y="403122"/>
                  <a:pt x="870154" y="401893"/>
                </a:cubicBezTo>
                <a:cubicBezTo>
                  <a:pt x="876299" y="395748"/>
                  <a:pt x="880345" y="386206"/>
                  <a:pt x="888590" y="383458"/>
                </a:cubicBezTo>
                <a:cubicBezTo>
                  <a:pt x="945672" y="364429"/>
                  <a:pt x="886713" y="386239"/>
                  <a:pt x="921774" y="368709"/>
                </a:cubicBezTo>
                <a:cubicBezTo>
                  <a:pt x="929681" y="364756"/>
                  <a:pt x="943698" y="363018"/>
                  <a:pt x="951271" y="361335"/>
                </a:cubicBezTo>
                <a:cubicBezTo>
                  <a:pt x="956218" y="360236"/>
                  <a:pt x="961103" y="358877"/>
                  <a:pt x="966019" y="357648"/>
                </a:cubicBezTo>
                <a:cubicBezTo>
                  <a:pt x="1001688" y="330897"/>
                  <a:pt x="963672" y="356979"/>
                  <a:pt x="991829" y="342900"/>
                </a:cubicBezTo>
                <a:cubicBezTo>
                  <a:pt x="995793" y="340918"/>
                  <a:pt x="998841" y="337325"/>
                  <a:pt x="1002890" y="335525"/>
                </a:cubicBezTo>
                <a:cubicBezTo>
                  <a:pt x="1009993" y="332368"/>
                  <a:pt x="1025013" y="328151"/>
                  <a:pt x="1025013" y="328151"/>
                </a:cubicBezTo>
                <a:cubicBezTo>
                  <a:pt x="1050369" y="311247"/>
                  <a:pt x="1038727" y="316206"/>
                  <a:pt x="1058196" y="309716"/>
                </a:cubicBezTo>
                <a:cubicBezTo>
                  <a:pt x="1069305" y="302309"/>
                  <a:pt x="1070907" y="300581"/>
                  <a:pt x="1084006" y="294967"/>
                </a:cubicBezTo>
                <a:cubicBezTo>
                  <a:pt x="1087578" y="293436"/>
                  <a:pt x="1091591" y="293018"/>
                  <a:pt x="1095067" y="291280"/>
                </a:cubicBezTo>
                <a:cubicBezTo>
                  <a:pt x="1099031" y="289298"/>
                  <a:pt x="1102079" y="285706"/>
                  <a:pt x="1106129" y="283906"/>
                </a:cubicBezTo>
                <a:cubicBezTo>
                  <a:pt x="1113232" y="280749"/>
                  <a:pt x="1120877" y="278990"/>
                  <a:pt x="1128251" y="276532"/>
                </a:cubicBezTo>
                <a:cubicBezTo>
                  <a:pt x="1131938" y="275303"/>
                  <a:pt x="1135479" y="273484"/>
                  <a:pt x="1139313" y="272845"/>
                </a:cubicBezTo>
                <a:cubicBezTo>
                  <a:pt x="1172413" y="267328"/>
                  <a:pt x="1154005" y="269984"/>
                  <a:pt x="1194619" y="265471"/>
                </a:cubicBezTo>
                <a:cubicBezTo>
                  <a:pt x="1219983" y="257014"/>
                  <a:pt x="1189173" y="268582"/>
                  <a:pt x="1220429" y="250722"/>
                </a:cubicBezTo>
                <a:cubicBezTo>
                  <a:pt x="1223803" y="248794"/>
                  <a:pt x="1228014" y="248773"/>
                  <a:pt x="1231490" y="247035"/>
                </a:cubicBezTo>
                <a:cubicBezTo>
                  <a:pt x="1260077" y="232741"/>
                  <a:pt x="1225811" y="245241"/>
                  <a:pt x="1253613" y="235974"/>
                </a:cubicBezTo>
                <a:cubicBezTo>
                  <a:pt x="1260987" y="231058"/>
                  <a:pt x="1267327" y="224028"/>
                  <a:pt x="1275735" y="221225"/>
                </a:cubicBezTo>
                <a:cubicBezTo>
                  <a:pt x="1291000" y="216137"/>
                  <a:pt x="1283562" y="219694"/>
                  <a:pt x="1297858" y="210164"/>
                </a:cubicBezTo>
                <a:cubicBezTo>
                  <a:pt x="1300316" y="206477"/>
                  <a:pt x="1301474" y="201452"/>
                  <a:pt x="1305232" y="199103"/>
                </a:cubicBezTo>
                <a:cubicBezTo>
                  <a:pt x="1311823" y="194983"/>
                  <a:pt x="1327354" y="191729"/>
                  <a:pt x="1327354" y="191729"/>
                </a:cubicBezTo>
                <a:cubicBezTo>
                  <a:pt x="1329812" y="189271"/>
                  <a:pt x="1331748" y="186143"/>
                  <a:pt x="1334729" y="184354"/>
                </a:cubicBezTo>
                <a:cubicBezTo>
                  <a:pt x="1338062" y="182354"/>
                  <a:pt x="1342314" y="182405"/>
                  <a:pt x="1345790" y="180667"/>
                </a:cubicBezTo>
                <a:cubicBezTo>
                  <a:pt x="1349753" y="178685"/>
                  <a:pt x="1353164" y="175751"/>
                  <a:pt x="1356851" y="173293"/>
                </a:cubicBezTo>
                <a:cubicBezTo>
                  <a:pt x="1359309" y="169606"/>
                  <a:pt x="1360765" y="165000"/>
                  <a:pt x="1364225" y="162232"/>
                </a:cubicBezTo>
                <a:cubicBezTo>
                  <a:pt x="1367260" y="159804"/>
                  <a:pt x="1372539" y="161293"/>
                  <a:pt x="1375287" y="158545"/>
                </a:cubicBezTo>
                <a:cubicBezTo>
                  <a:pt x="1381554" y="152278"/>
                  <a:pt x="1390035" y="136422"/>
                  <a:pt x="1390035" y="136422"/>
                </a:cubicBezTo>
                <a:cubicBezTo>
                  <a:pt x="1391264" y="131506"/>
                  <a:pt x="1392330" y="126546"/>
                  <a:pt x="1393722" y="121674"/>
                </a:cubicBezTo>
                <a:cubicBezTo>
                  <a:pt x="1394790" y="117937"/>
                  <a:pt x="1396818" y="114454"/>
                  <a:pt x="1397409" y="110612"/>
                </a:cubicBezTo>
                <a:cubicBezTo>
                  <a:pt x="1405555" y="57660"/>
                  <a:pt x="1395908" y="89302"/>
                  <a:pt x="1404784" y="62680"/>
                </a:cubicBezTo>
                <a:cubicBezTo>
                  <a:pt x="1406013" y="54077"/>
                  <a:pt x="1407042" y="45443"/>
                  <a:pt x="1408471" y="36871"/>
                </a:cubicBezTo>
                <a:cubicBezTo>
                  <a:pt x="1409501" y="30689"/>
                  <a:pt x="1411534" y="24671"/>
                  <a:pt x="1412158" y="18435"/>
                </a:cubicBezTo>
                <a:cubicBezTo>
                  <a:pt x="1412769" y="12320"/>
                  <a:pt x="1412158" y="6145"/>
                  <a:pt x="1412158" y="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789174" y="3495369"/>
            <a:ext cx="47932" cy="608371"/>
          </a:xfrm>
          <a:custGeom>
            <a:avLst/>
            <a:gdLst>
              <a:gd name="connsiteX0" fmla="*/ 44245 w 47932"/>
              <a:gd name="connsiteY0" fmla="*/ 608371 h 608371"/>
              <a:gd name="connsiteX1" fmla="*/ 47932 w 47932"/>
              <a:gd name="connsiteY1" fmla="*/ 269158 h 608371"/>
              <a:gd name="connsiteX2" fmla="*/ 40558 w 47932"/>
              <a:gd name="connsiteY2" fmla="*/ 176980 h 608371"/>
              <a:gd name="connsiteX3" fmla="*/ 33184 w 47932"/>
              <a:gd name="connsiteY3" fmla="*/ 151171 h 608371"/>
              <a:gd name="connsiteX4" fmla="*/ 29497 w 47932"/>
              <a:gd name="connsiteY4" fmla="*/ 136422 h 608371"/>
              <a:gd name="connsiteX5" fmla="*/ 25810 w 47932"/>
              <a:gd name="connsiteY5" fmla="*/ 77429 h 608371"/>
              <a:gd name="connsiteX6" fmla="*/ 18436 w 47932"/>
              <a:gd name="connsiteY6" fmla="*/ 55306 h 608371"/>
              <a:gd name="connsiteX7" fmla="*/ 11061 w 47932"/>
              <a:gd name="connsiteY7" fmla="*/ 18435 h 608371"/>
              <a:gd name="connsiteX8" fmla="*/ 3687 w 47932"/>
              <a:gd name="connsiteY8" fmla="*/ 7374 h 608371"/>
              <a:gd name="connsiteX9" fmla="*/ 0 w 47932"/>
              <a:gd name="connsiteY9" fmla="*/ 0 h 60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32" h="608371">
                <a:moveTo>
                  <a:pt x="44245" y="608371"/>
                </a:moveTo>
                <a:cubicBezTo>
                  <a:pt x="45474" y="495300"/>
                  <a:pt x="47932" y="382236"/>
                  <a:pt x="47932" y="269158"/>
                </a:cubicBezTo>
                <a:cubicBezTo>
                  <a:pt x="47932" y="257885"/>
                  <a:pt x="43069" y="194560"/>
                  <a:pt x="40558" y="176980"/>
                </a:cubicBezTo>
                <a:cubicBezTo>
                  <a:pt x="38911" y="165453"/>
                  <a:pt x="36186" y="161677"/>
                  <a:pt x="33184" y="151171"/>
                </a:cubicBezTo>
                <a:cubicBezTo>
                  <a:pt x="31792" y="146298"/>
                  <a:pt x="30726" y="141338"/>
                  <a:pt x="29497" y="136422"/>
                </a:cubicBezTo>
                <a:cubicBezTo>
                  <a:pt x="28268" y="116758"/>
                  <a:pt x="28472" y="96951"/>
                  <a:pt x="25810" y="77429"/>
                </a:cubicBezTo>
                <a:cubicBezTo>
                  <a:pt x="24760" y="69727"/>
                  <a:pt x="19714" y="62973"/>
                  <a:pt x="18436" y="55306"/>
                </a:cubicBezTo>
                <a:cubicBezTo>
                  <a:pt x="17603" y="50309"/>
                  <a:pt x="14063" y="25439"/>
                  <a:pt x="11061" y="18435"/>
                </a:cubicBezTo>
                <a:cubicBezTo>
                  <a:pt x="9315" y="14362"/>
                  <a:pt x="5967" y="11174"/>
                  <a:pt x="3687" y="7374"/>
                </a:cubicBezTo>
                <a:cubicBezTo>
                  <a:pt x="2273" y="5018"/>
                  <a:pt x="1229" y="2458"/>
                  <a:pt x="0" y="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738353" y="2724517"/>
            <a:ext cx="966019" cy="586496"/>
          </a:xfrm>
          <a:custGeom>
            <a:avLst/>
            <a:gdLst>
              <a:gd name="connsiteX0" fmla="*/ 966019 w 966019"/>
              <a:gd name="connsiteY0" fmla="*/ 586496 h 586496"/>
              <a:gd name="connsiteX1" fmla="*/ 907025 w 966019"/>
              <a:gd name="connsiteY1" fmla="*/ 542251 h 586496"/>
              <a:gd name="connsiteX2" fmla="*/ 895964 w 966019"/>
              <a:gd name="connsiteY2" fmla="*/ 534877 h 586496"/>
              <a:gd name="connsiteX3" fmla="*/ 873842 w 966019"/>
              <a:gd name="connsiteY3" fmla="*/ 527502 h 586496"/>
              <a:gd name="connsiteX4" fmla="*/ 851719 w 966019"/>
              <a:gd name="connsiteY4" fmla="*/ 512754 h 586496"/>
              <a:gd name="connsiteX5" fmla="*/ 833283 w 966019"/>
              <a:gd name="connsiteY5" fmla="*/ 498006 h 586496"/>
              <a:gd name="connsiteX6" fmla="*/ 825909 w 966019"/>
              <a:gd name="connsiteY6" fmla="*/ 490631 h 586496"/>
              <a:gd name="connsiteX7" fmla="*/ 814848 w 966019"/>
              <a:gd name="connsiteY7" fmla="*/ 483257 h 586496"/>
              <a:gd name="connsiteX8" fmla="*/ 789038 w 966019"/>
              <a:gd name="connsiteY8" fmla="*/ 457448 h 586496"/>
              <a:gd name="connsiteX9" fmla="*/ 770603 w 966019"/>
              <a:gd name="connsiteY9" fmla="*/ 439012 h 586496"/>
              <a:gd name="connsiteX10" fmla="*/ 752167 w 966019"/>
              <a:gd name="connsiteY10" fmla="*/ 424264 h 586496"/>
              <a:gd name="connsiteX11" fmla="*/ 748480 w 966019"/>
              <a:gd name="connsiteY11" fmla="*/ 413202 h 586496"/>
              <a:gd name="connsiteX12" fmla="*/ 733732 w 966019"/>
              <a:gd name="connsiteY12" fmla="*/ 409515 h 586496"/>
              <a:gd name="connsiteX13" fmla="*/ 700548 w 966019"/>
              <a:gd name="connsiteY13" fmla="*/ 398454 h 586496"/>
              <a:gd name="connsiteX14" fmla="*/ 689487 w 966019"/>
              <a:gd name="connsiteY14" fmla="*/ 394767 h 586496"/>
              <a:gd name="connsiteX15" fmla="*/ 674738 w 966019"/>
              <a:gd name="connsiteY15" fmla="*/ 391080 h 586496"/>
              <a:gd name="connsiteX16" fmla="*/ 663677 w 966019"/>
              <a:gd name="connsiteY16" fmla="*/ 380018 h 586496"/>
              <a:gd name="connsiteX17" fmla="*/ 648929 w 966019"/>
              <a:gd name="connsiteY17" fmla="*/ 376331 h 586496"/>
              <a:gd name="connsiteX18" fmla="*/ 637867 w 966019"/>
              <a:gd name="connsiteY18" fmla="*/ 372644 h 586496"/>
              <a:gd name="connsiteX19" fmla="*/ 619432 w 966019"/>
              <a:gd name="connsiteY19" fmla="*/ 354209 h 586496"/>
              <a:gd name="connsiteX20" fmla="*/ 608371 w 966019"/>
              <a:gd name="connsiteY20" fmla="*/ 346835 h 586496"/>
              <a:gd name="connsiteX21" fmla="*/ 604683 w 966019"/>
              <a:gd name="connsiteY21" fmla="*/ 335773 h 586496"/>
              <a:gd name="connsiteX22" fmla="*/ 582561 w 966019"/>
              <a:gd name="connsiteY22" fmla="*/ 324712 h 586496"/>
              <a:gd name="connsiteX23" fmla="*/ 571500 w 966019"/>
              <a:gd name="connsiteY23" fmla="*/ 317338 h 586496"/>
              <a:gd name="connsiteX24" fmla="*/ 564125 w 966019"/>
              <a:gd name="connsiteY24" fmla="*/ 309964 h 586496"/>
              <a:gd name="connsiteX25" fmla="*/ 553064 w 966019"/>
              <a:gd name="connsiteY25" fmla="*/ 306277 h 586496"/>
              <a:gd name="connsiteX26" fmla="*/ 545690 w 966019"/>
              <a:gd name="connsiteY26" fmla="*/ 295215 h 586496"/>
              <a:gd name="connsiteX27" fmla="*/ 534629 w 966019"/>
              <a:gd name="connsiteY27" fmla="*/ 291528 h 586496"/>
              <a:gd name="connsiteX28" fmla="*/ 512506 w 966019"/>
              <a:gd name="connsiteY28" fmla="*/ 276780 h 586496"/>
              <a:gd name="connsiteX29" fmla="*/ 497758 w 966019"/>
              <a:gd name="connsiteY29" fmla="*/ 269406 h 586496"/>
              <a:gd name="connsiteX30" fmla="*/ 479322 w 966019"/>
              <a:gd name="connsiteY30" fmla="*/ 250970 h 586496"/>
              <a:gd name="connsiteX31" fmla="*/ 468261 w 966019"/>
              <a:gd name="connsiteY31" fmla="*/ 239909 h 586496"/>
              <a:gd name="connsiteX32" fmla="*/ 460887 w 966019"/>
              <a:gd name="connsiteY32" fmla="*/ 228848 h 586496"/>
              <a:gd name="connsiteX33" fmla="*/ 435077 w 966019"/>
              <a:gd name="connsiteY33" fmla="*/ 206725 h 586496"/>
              <a:gd name="connsiteX34" fmla="*/ 431390 w 966019"/>
              <a:gd name="connsiteY34" fmla="*/ 191977 h 586496"/>
              <a:gd name="connsiteX35" fmla="*/ 420329 w 966019"/>
              <a:gd name="connsiteY35" fmla="*/ 188289 h 586496"/>
              <a:gd name="connsiteX36" fmla="*/ 412954 w 966019"/>
              <a:gd name="connsiteY36" fmla="*/ 180915 h 586496"/>
              <a:gd name="connsiteX37" fmla="*/ 401893 w 966019"/>
              <a:gd name="connsiteY37" fmla="*/ 173541 h 586496"/>
              <a:gd name="connsiteX38" fmla="*/ 387145 w 966019"/>
              <a:gd name="connsiteY38" fmla="*/ 162480 h 586496"/>
              <a:gd name="connsiteX39" fmla="*/ 376083 w 966019"/>
              <a:gd name="connsiteY39" fmla="*/ 158793 h 586496"/>
              <a:gd name="connsiteX40" fmla="*/ 365022 w 966019"/>
              <a:gd name="connsiteY40" fmla="*/ 147731 h 586496"/>
              <a:gd name="connsiteX41" fmla="*/ 353961 w 966019"/>
              <a:gd name="connsiteY41" fmla="*/ 144044 h 586496"/>
              <a:gd name="connsiteX42" fmla="*/ 335525 w 966019"/>
              <a:gd name="connsiteY42" fmla="*/ 136670 h 586496"/>
              <a:gd name="connsiteX43" fmla="*/ 309716 w 966019"/>
              <a:gd name="connsiteY43" fmla="*/ 121922 h 586496"/>
              <a:gd name="connsiteX44" fmla="*/ 287593 w 966019"/>
              <a:gd name="connsiteY44" fmla="*/ 114548 h 586496"/>
              <a:gd name="connsiteX45" fmla="*/ 276532 w 966019"/>
              <a:gd name="connsiteY45" fmla="*/ 110860 h 586496"/>
              <a:gd name="connsiteX46" fmla="*/ 269158 w 966019"/>
              <a:gd name="connsiteY46" fmla="*/ 99799 h 586496"/>
              <a:gd name="connsiteX47" fmla="*/ 258096 w 966019"/>
              <a:gd name="connsiteY47" fmla="*/ 96112 h 586496"/>
              <a:gd name="connsiteX48" fmla="*/ 247035 w 966019"/>
              <a:gd name="connsiteY48" fmla="*/ 88738 h 586496"/>
              <a:gd name="connsiteX49" fmla="*/ 235974 w 966019"/>
              <a:gd name="connsiteY49" fmla="*/ 85051 h 586496"/>
              <a:gd name="connsiteX50" fmla="*/ 210164 w 966019"/>
              <a:gd name="connsiteY50" fmla="*/ 73989 h 586496"/>
              <a:gd name="connsiteX51" fmla="*/ 199103 w 966019"/>
              <a:gd name="connsiteY51" fmla="*/ 66615 h 586496"/>
              <a:gd name="connsiteX52" fmla="*/ 191729 w 966019"/>
              <a:gd name="connsiteY52" fmla="*/ 55554 h 586496"/>
              <a:gd name="connsiteX53" fmla="*/ 169606 w 966019"/>
              <a:gd name="connsiteY53" fmla="*/ 40806 h 586496"/>
              <a:gd name="connsiteX54" fmla="*/ 158545 w 966019"/>
              <a:gd name="connsiteY54" fmla="*/ 33431 h 586496"/>
              <a:gd name="connsiteX55" fmla="*/ 143796 w 966019"/>
              <a:gd name="connsiteY55" fmla="*/ 14996 h 586496"/>
              <a:gd name="connsiteX56" fmla="*/ 132735 w 966019"/>
              <a:gd name="connsiteY56" fmla="*/ 11309 h 586496"/>
              <a:gd name="connsiteX57" fmla="*/ 70054 w 966019"/>
              <a:gd name="connsiteY57" fmla="*/ 3935 h 586496"/>
              <a:gd name="connsiteX58" fmla="*/ 0 w 966019"/>
              <a:gd name="connsiteY58" fmla="*/ 248 h 58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966019" h="586496">
                <a:moveTo>
                  <a:pt x="966019" y="586496"/>
                </a:moveTo>
                <a:lnTo>
                  <a:pt x="907025" y="542251"/>
                </a:lnTo>
                <a:cubicBezTo>
                  <a:pt x="903458" y="539622"/>
                  <a:pt x="900013" y="536677"/>
                  <a:pt x="895964" y="534877"/>
                </a:cubicBezTo>
                <a:cubicBezTo>
                  <a:pt x="888861" y="531720"/>
                  <a:pt x="873842" y="527502"/>
                  <a:pt x="873842" y="527502"/>
                </a:cubicBezTo>
                <a:cubicBezTo>
                  <a:pt x="855325" y="499731"/>
                  <a:pt x="880292" y="531803"/>
                  <a:pt x="851719" y="512754"/>
                </a:cubicBezTo>
                <a:cubicBezTo>
                  <a:pt x="818366" y="490519"/>
                  <a:pt x="869445" y="510059"/>
                  <a:pt x="833283" y="498006"/>
                </a:cubicBezTo>
                <a:cubicBezTo>
                  <a:pt x="830825" y="495548"/>
                  <a:pt x="828624" y="492803"/>
                  <a:pt x="825909" y="490631"/>
                </a:cubicBezTo>
                <a:cubicBezTo>
                  <a:pt x="822449" y="487863"/>
                  <a:pt x="817766" y="486592"/>
                  <a:pt x="814848" y="483257"/>
                </a:cubicBezTo>
                <a:cubicBezTo>
                  <a:pt x="790487" y="455415"/>
                  <a:pt x="811778" y="465027"/>
                  <a:pt x="789038" y="457448"/>
                </a:cubicBezTo>
                <a:cubicBezTo>
                  <a:pt x="782893" y="451303"/>
                  <a:pt x="777834" y="443833"/>
                  <a:pt x="770603" y="439012"/>
                </a:cubicBezTo>
                <a:cubicBezTo>
                  <a:pt x="756649" y="429710"/>
                  <a:pt x="762676" y="434771"/>
                  <a:pt x="752167" y="424264"/>
                </a:cubicBezTo>
                <a:cubicBezTo>
                  <a:pt x="750938" y="420577"/>
                  <a:pt x="751515" y="415630"/>
                  <a:pt x="748480" y="413202"/>
                </a:cubicBezTo>
                <a:cubicBezTo>
                  <a:pt x="744523" y="410036"/>
                  <a:pt x="738586" y="410971"/>
                  <a:pt x="733732" y="409515"/>
                </a:cubicBezTo>
                <a:cubicBezTo>
                  <a:pt x="733720" y="409512"/>
                  <a:pt x="706085" y="400300"/>
                  <a:pt x="700548" y="398454"/>
                </a:cubicBezTo>
                <a:cubicBezTo>
                  <a:pt x="696861" y="397225"/>
                  <a:pt x="693257" y="395710"/>
                  <a:pt x="689487" y="394767"/>
                </a:cubicBezTo>
                <a:lnTo>
                  <a:pt x="674738" y="391080"/>
                </a:lnTo>
                <a:cubicBezTo>
                  <a:pt x="671051" y="387393"/>
                  <a:pt x="668204" y="382605"/>
                  <a:pt x="663677" y="380018"/>
                </a:cubicBezTo>
                <a:cubicBezTo>
                  <a:pt x="659277" y="377504"/>
                  <a:pt x="653801" y="377723"/>
                  <a:pt x="648929" y="376331"/>
                </a:cubicBezTo>
                <a:cubicBezTo>
                  <a:pt x="645192" y="375263"/>
                  <a:pt x="641554" y="373873"/>
                  <a:pt x="637867" y="372644"/>
                </a:cubicBezTo>
                <a:cubicBezTo>
                  <a:pt x="608371" y="352980"/>
                  <a:pt x="644012" y="378789"/>
                  <a:pt x="619432" y="354209"/>
                </a:cubicBezTo>
                <a:cubicBezTo>
                  <a:pt x="616299" y="351076"/>
                  <a:pt x="612058" y="349293"/>
                  <a:pt x="608371" y="346835"/>
                </a:cubicBezTo>
                <a:cubicBezTo>
                  <a:pt x="607142" y="343148"/>
                  <a:pt x="607111" y="338808"/>
                  <a:pt x="604683" y="335773"/>
                </a:cubicBezTo>
                <a:cubicBezTo>
                  <a:pt x="597639" y="326968"/>
                  <a:pt x="591467" y="329165"/>
                  <a:pt x="582561" y="324712"/>
                </a:cubicBezTo>
                <a:cubicBezTo>
                  <a:pt x="578598" y="322730"/>
                  <a:pt x="574960" y="320106"/>
                  <a:pt x="571500" y="317338"/>
                </a:cubicBezTo>
                <a:cubicBezTo>
                  <a:pt x="568785" y="315166"/>
                  <a:pt x="567106" y="311753"/>
                  <a:pt x="564125" y="309964"/>
                </a:cubicBezTo>
                <a:cubicBezTo>
                  <a:pt x="560792" y="307965"/>
                  <a:pt x="556751" y="307506"/>
                  <a:pt x="553064" y="306277"/>
                </a:cubicBezTo>
                <a:cubicBezTo>
                  <a:pt x="550606" y="302590"/>
                  <a:pt x="549150" y="297983"/>
                  <a:pt x="545690" y="295215"/>
                </a:cubicBezTo>
                <a:cubicBezTo>
                  <a:pt x="542655" y="292787"/>
                  <a:pt x="538026" y="293415"/>
                  <a:pt x="534629" y="291528"/>
                </a:cubicBezTo>
                <a:cubicBezTo>
                  <a:pt x="526882" y="287224"/>
                  <a:pt x="520433" y="280744"/>
                  <a:pt x="512506" y="276780"/>
                </a:cubicBezTo>
                <a:cubicBezTo>
                  <a:pt x="507590" y="274322"/>
                  <a:pt x="502096" y="272780"/>
                  <a:pt x="497758" y="269406"/>
                </a:cubicBezTo>
                <a:cubicBezTo>
                  <a:pt x="490898" y="264070"/>
                  <a:pt x="485467" y="257115"/>
                  <a:pt x="479322" y="250970"/>
                </a:cubicBezTo>
                <a:cubicBezTo>
                  <a:pt x="475635" y="247283"/>
                  <a:pt x="471153" y="244247"/>
                  <a:pt x="468261" y="239909"/>
                </a:cubicBezTo>
                <a:cubicBezTo>
                  <a:pt x="465803" y="236222"/>
                  <a:pt x="463771" y="232212"/>
                  <a:pt x="460887" y="228848"/>
                </a:cubicBezTo>
                <a:cubicBezTo>
                  <a:pt x="448965" y="214939"/>
                  <a:pt x="448124" y="215423"/>
                  <a:pt x="435077" y="206725"/>
                </a:cubicBezTo>
                <a:cubicBezTo>
                  <a:pt x="433848" y="201809"/>
                  <a:pt x="434555" y="195934"/>
                  <a:pt x="431390" y="191977"/>
                </a:cubicBezTo>
                <a:cubicBezTo>
                  <a:pt x="428962" y="188942"/>
                  <a:pt x="423662" y="190289"/>
                  <a:pt x="420329" y="188289"/>
                </a:cubicBezTo>
                <a:cubicBezTo>
                  <a:pt x="417348" y="186500"/>
                  <a:pt x="415669" y="183087"/>
                  <a:pt x="412954" y="180915"/>
                </a:cubicBezTo>
                <a:cubicBezTo>
                  <a:pt x="409494" y="178147"/>
                  <a:pt x="405499" y="176117"/>
                  <a:pt x="401893" y="173541"/>
                </a:cubicBezTo>
                <a:cubicBezTo>
                  <a:pt x="396893" y="169969"/>
                  <a:pt x="392480" y="165529"/>
                  <a:pt x="387145" y="162480"/>
                </a:cubicBezTo>
                <a:cubicBezTo>
                  <a:pt x="383770" y="160552"/>
                  <a:pt x="379770" y="160022"/>
                  <a:pt x="376083" y="158793"/>
                </a:cubicBezTo>
                <a:cubicBezTo>
                  <a:pt x="372396" y="155106"/>
                  <a:pt x="369361" y="150624"/>
                  <a:pt x="365022" y="147731"/>
                </a:cubicBezTo>
                <a:cubicBezTo>
                  <a:pt x="361788" y="145575"/>
                  <a:pt x="357600" y="145409"/>
                  <a:pt x="353961" y="144044"/>
                </a:cubicBezTo>
                <a:cubicBezTo>
                  <a:pt x="347764" y="141720"/>
                  <a:pt x="341445" y="139630"/>
                  <a:pt x="335525" y="136670"/>
                </a:cubicBezTo>
                <a:cubicBezTo>
                  <a:pt x="308918" y="123367"/>
                  <a:pt x="342038" y="134850"/>
                  <a:pt x="309716" y="121922"/>
                </a:cubicBezTo>
                <a:cubicBezTo>
                  <a:pt x="302499" y="119035"/>
                  <a:pt x="294967" y="117006"/>
                  <a:pt x="287593" y="114548"/>
                </a:cubicBezTo>
                <a:lnTo>
                  <a:pt x="276532" y="110860"/>
                </a:lnTo>
                <a:cubicBezTo>
                  <a:pt x="274074" y="107173"/>
                  <a:pt x="272618" y="102567"/>
                  <a:pt x="269158" y="99799"/>
                </a:cubicBezTo>
                <a:cubicBezTo>
                  <a:pt x="266123" y="97371"/>
                  <a:pt x="261572" y="97850"/>
                  <a:pt x="258096" y="96112"/>
                </a:cubicBezTo>
                <a:cubicBezTo>
                  <a:pt x="254133" y="94130"/>
                  <a:pt x="250998" y="90720"/>
                  <a:pt x="247035" y="88738"/>
                </a:cubicBezTo>
                <a:cubicBezTo>
                  <a:pt x="243559" y="87000"/>
                  <a:pt x="239450" y="86789"/>
                  <a:pt x="235974" y="85051"/>
                </a:cubicBezTo>
                <a:cubicBezTo>
                  <a:pt x="210509" y="72319"/>
                  <a:pt x="240862" y="81665"/>
                  <a:pt x="210164" y="73989"/>
                </a:cubicBezTo>
                <a:cubicBezTo>
                  <a:pt x="206477" y="71531"/>
                  <a:pt x="202236" y="69748"/>
                  <a:pt x="199103" y="66615"/>
                </a:cubicBezTo>
                <a:cubicBezTo>
                  <a:pt x="195970" y="63482"/>
                  <a:pt x="195064" y="58472"/>
                  <a:pt x="191729" y="55554"/>
                </a:cubicBezTo>
                <a:cubicBezTo>
                  <a:pt x="185059" y="49718"/>
                  <a:pt x="176980" y="45722"/>
                  <a:pt x="169606" y="40806"/>
                </a:cubicBezTo>
                <a:lnTo>
                  <a:pt x="158545" y="33431"/>
                </a:lnTo>
                <a:cubicBezTo>
                  <a:pt x="155194" y="28405"/>
                  <a:pt x="149635" y="18499"/>
                  <a:pt x="143796" y="14996"/>
                </a:cubicBezTo>
                <a:cubicBezTo>
                  <a:pt x="140463" y="12997"/>
                  <a:pt x="136505" y="12252"/>
                  <a:pt x="132735" y="11309"/>
                </a:cubicBezTo>
                <a:cubicBezTo>
                  <a:pt x="108394" y="5224"/>
                  <a:pt x="100219" y="6951"/>
                  <a:pt x="70054" y="3935"/>
                </a:cubicBezTo>
                <a:cubicBezTo>
                  <a:pt x="16414" y="-1429"/>
                  <a:pt x="65106" y="248"/>
                  <a:pt x="0" y="248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8013290" y="4059363"/>
            <a:ext cx="530942" cy="125493"/>
          </a:xfrm>
          <a:custGeom>
            <a:avLst/>
            <a:gdLst>
              <a:gd name="connsiteX0" fmla="*/ 530942 w 530942"/>
              <a:gd name="connsiteY0" fmla="*/ 125493 h 125493"/>
              <a:gd name="connsiteX1" fmla="*/ 320778 w 530942"/>
              <a:gd name="connsiteY1" fmla="*/ 118119 h 125493"/>
              <a:gd name="connsiteX2" fmla="*/ 306029 w 530942"/>
              <a:gd name="connsiteY2" fmla="*/ 114432 h 125493"/>
              <a:gd name="connsiteX3" fmla="*/ 280220 w 530942"/>
              <a:gd name="connsiteY3" fmla="*/ 110744 h 125493"/>
              <a:gd name="connsiteX4" fmla="*/ 169607 w 530942"/>
              <a:gd name="connsiteY4" fmla="*/ 103370 h 125493"/>
              <a:gd name="connsiteX5" fmla="*/ 147484 w 530942"/>
              <a:gd name="connsiteY5" fmla="*/ 99683 h 125493"/>
              <a:gd name="connsiteX6" fmla="*/ 117987 w 530942"/>
              <a:gd name="connsiteY6" fmla="*/ 77561 h 125493"/>
              <a:gd name="connsiteX7" fmla="*/ 110613 w 530942"/>
              <a:gd name="connsiteY7" fmla="*/ 66499 h 125493"/>
              <a:gd name="connsiteX8" fmla="*/ 99552 w 530942"/>
              <a:gd name="connsiteY8" fmla="*/ 55438 h 125493"/>
              <a:gd name="connsiteX9" fmla="*/ 88491 w 530942"/>
              <a:gd name="connsiteY9" fmla="*/ 33315 h 125493"/>
              <a:gd name="connsiteX10" fmla="*/ 77429 w 530942"/>
              <a:gd name="connsiteY10" fmla="*/ 29628 h 125493"/>
              <a:gd name="connsiteX11" fmla="*/ 66368 w 530942"/>
              <a:gd name="connsiteY11" fmla="*/ 22254 h 125493"/>
              <a:gd name="connsiteX12" fmla="*/ 25810 w 530942"/>
              <a:gd name="connsiteY12" fmla="*/ 11193 h 125493"/>
              <a:gd name="connsiteX13" fmla="*/ 3687 w 530942"/>
              <a:gd name="connsiteY13" fmla="*/ 132 h 125493"/>
              <a:gd name="connsiteX14" fmla="*/ 0 w 530942"/>
              <a:gd name="connsiteY14" fmla="*/ 132 h 1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0942" h="125493">
                <a:moveTo>
                  <a:pt x="530942" y="125493"/>
                </a:moveTo>
                <a:lnTo>
                  <a:pt x="320778" y="118119"/>
                </a:lnTo>
                <a:cubicBezTo>
                  <a:pt x="315723" y="117758"/>
                  <a:pt x="311015" y="115339"/>
                  <a:pt x="306029" y="114432"/>
                </a:cubicBezTo>
                <a:cubicBezTo>
                  <a:pt x="297479" y="112877"/>
                  <a:pt x="288871" y="111568"/>
                  <a:pt x="280220" y="110744"/>
                </a:cubicBezTo>
                <a:cubicBezTo>
                  <a:pt x="260793" y="108894"/>
                  <a:pt x="186602" y="104432"/>
                  <a:pt x="169607" y="103370"/>
                </a:cubicBezTo>
                <a:cubicBezTo>
                  <a:pt x="162233" y="102141"/>
                  <a:pt x="154385" y="102558"/>
                  <a:pt x="147484" y="99683"/>
                </a:cubicBezTo>
                <a:cubicBezTo>
                  <a:pt x="140413" y="96737"/>
                  <a:pt x="124591" y="85816"/>
                  <a:pt x="117987" y="77561"/>
                </a:cubicBezTo>
                <a:cubicBezTo>
                  <a:pt x="115219" y="74101"/>
                  <a:pt x="113450" y="69903"/>
                  <a:pt x="110613" y="66499"/>
                </a:cubicBezTo>
                <a:cubicBezTo>
                  <a:pt x="107275" y="62493"/>
                  <a:pt x="103239" y="59125"/>
                  <a:pt x="99552" y="55438"/>
                </a:cubicBezTo>
                <a:cubicBezTo>
                  <a:pt x="97123" y="48152"/>
                  <a:pt x="94988" y="38513"/>
                  <a:pt x="88491" y="33315"/>
                </a:cubicBezTo>
                <a:cubicBezTo>
                  <a:pt x="85456" y="30887"/>
                  <a:pt x="81116" y="30857"/>
                  <a:pt x="77429" y="29628"/>
                </a:cubicBezTo>
                <a:cubicBezTo>
                  <a:pt x="73742" y="27170"/>
                  <a:pt x="70417" y="24054"/>
                  <a:pt x="66368" y="22254"/>
                </a:cubicBezTo>
                <a:cubicBezTo>
                  <a:pt x="51059" y="15450"/>
                  <a:pt x="41581" y="14347"/>
                  <a:pt x="25810" y="11193"/>
                </a:cubicBezTo>
                <a:cubicBezTo>
                  <a:pt x="14995" y="3983"/>
                  <a:pt x="15900" y="3185"/>
                  <a:pt x="3687" y="132"/>
                </a:cubicBezTo>
                <a:cubicBezTo>
                  <a:pt x="2495" y="-166"/>
                  <a:pt x="1229" y="132"/>
                  <a:pt x="0" y="132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8042787" y="4428204"/>
            <a:ext cx="538316" cy="55307"/>
          </a:xfrm>
          <a:custGeom>
            <a:avLst/>
            <a:gdLst>
              <a:gd name="connsiteX0" fmla="*/ 0 w 538316"/>
              <a:gd name="connsiteY0" fmla="*/ 55307 h 55307"/>
              <a:gd name="connsiteX1" fmla="*/ 51619 w 538316"/>
              <a:gd name="connsiteY1" fmla="*/ 51620 h 55307"/>
              <a:gd name="connsiteX2" fmla="*/ 62681 w 538316"/>
              <a:gd name="connsiteY2" fmla="*/ 47932 h 55307"/>
              <a:gd name="connsiteX3" fmla="*/ 81116 w 538316"/>
              <a:gd name="connsiteY3" fmla="*/ 44245 h 55307"/>
              <a:gd name="connsiteX4" fmla="*/ 95865 w 538316"/>
              <a:gd name="connsiteY4" fmla="*/ 25810 h 55307"/>
              <a:gd name="connsiteX5" fmla="*/ 106926 w 538316"/>
              <a:gd name="connsiteY5" fmla="*/ 22123 h 55307"/>
              <a:gd name="connsiteX6" fmla="*/ 117987 w 538316"/>
              <a:gd name="connsiteY6" fmla="*/ 14749 h 55307"/>
              <a:gd name="connsiteX7" fmla="*/ 125361 w 538316"/>
              <a:gd name="connsiteY7" fmla="*/ 3687 h 55307"/>
              <a:gd name="connsiteX8" fmla="*/ 136423 w 538316"/>
              <a:gd name="connsiteY8" fmla="*/ 0 h 55307"/>
              <a:gd name="connsiteX9" fmla="*/ 280219 w 538316"/>
              <a:gd name="connsiteY9" fmla="*/ 3687 h 55307"/>
              <a:gd name="connsiteX10" fmla="*/ 346587 w 538316"/>
              <a:gd name="connsiteY10" fmla="*/ 11062 h 55307"/>
              <a:gd name="connsiteX11" fmla="*/ 416642 w 538316"/>
              <a:gd name="connsiteY11" fmla="*/ 14749 h 55307"/>
              <a:gd name="connsiteX12" fmla="*/ 494071 w 538316"/>
              <a:gd name="connsiteY12" fmla="*/ 22123 h 55307"/>
              <a:gd name="connsiteX13" fmla="*/ 538316 w 538316"/>
              <a:gd name="connsiteY13" fmla="*/ 25810 h 55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8316" h="55307">
                <a:moveTo>
                  <a:pt x="0" y="55307"/>
                </a:moveTo>
                <a:cubicBezTo>
                  <a:pt x="17206" y="54078"/>
                  <a:pt x="34487" y="53636"/>
                  <a:pt x="51619" y="51620"/>
                </a:cubicBezTo>
                <a:cubicBezTo>
                  <a:pt x="55479" y="51166"/>
                  <a:pt x="58910" y="48875"/>
                  <a:pt x="62681" y="47932"/>
                </a:cubicBezTo>
                <a:cubicBezTo>
                  <a:pt x="68761" y="46412"/>
                  <a:pt x="74971" y="45474"/>
                  <a:pt x="81116" y="44245"/>
                </a:cubicBezTo>
                <a:cubicBezTo>
                  <a:pt x="84467" y="39219"/>
                  <a:pt x="90026" y="29313"/>
                  <a:pt x="95865" y="25810"/>
                </a:cubicBezTo>
                <a:cubicBezTo>
                  <a:pt x="99198" y="23811"/>
                  <a:pt x="103450" y="23861"/>
                  <a:pt x="106926" y="22123"/>
                </a:cubicBezTo>
                <a:cubicBezTo>
                  <a:pt x="110889" y="20141"/>
                  <a:pt x="114300" y="17207"/>
                  <a:pt x="117987" y="14749"/>
                </a:cubicBezTo>
                <a:cubicBezTo>
                  <a:pt x="120445" y="11062"/>
                  <a:pt x="121901" y="6455"/>
                  <a:pt x="125361" y="3687"/>
                </a:cubicBezTo>
                <a:cubicBezTo>
                  <a:pt x="128396" y="1259"/>
                  <a:pt x="132536" y="0"/>
                  <a:pt x="136423" y="0"/>
                </a:cubicBezTo>
                <a:cubicBezTo>
                  <a:pt x="184371" y="0"/>
                  <a:pt x="232287" y="2458"/>
                  <a:pt x="280219" y="3687"/>
                </a:cubicBezTo>
                <a:cubicBezTo>
                  <a:pt x="310751" y="11319"/>
                  <a:pt x="293156" y="7823"/>
                  <a:pt x="346587" y="11062"/>
                </a:cubicBezTo>
                <a:cubicBezTo>
                  <a:pt x="369928" y="12477"/>
                  <a:pt x="393324" y="13000"/>
                  <a:pt x="416642" y="14749"/>
                </a:cubicBezTo>
                <a:cubicBezTo>
                  <a:pt x="442496" y="16688"/>
                  <a:pt x="468258" y="19703"/>
                  <a:pt x="494071" y="22123"/>
                </a:cubicBezTo>
                <a:cubicBezTo>
                  <a:pt x="534587" y="25921"/>
                  <a:pt x="521169" y="25810"/>
                  <a:pt x="538316" y="25810"/>
                </a:cubicBezTo>
              </a:path>
            </a:pathLst>
          </a:cu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74426" y="4420830"/>
            <a:ext cx="1257300" cy="84803"/>
          </a:xfrm>
          <a:custGeom>
            <a:avLst/>
            <a:gdLst>
              <a:gd name="connsiteX0" fmla="*/ 0 w 1257300"/>
              <a:gd name="connsiteY0" fmla="*/ 0 h 84803"/>
              <a:gd name="connsiteX1" fmla="*/ 372397 w 1257300"/>
              <a:gd name="connsiteY1" fmla="*/ 3687 h 84803"/>
              <a:gd name="connsiteX2" fmla="*/ 416642 w 1257300"/>
              <a:gd name="connsiteY2" fmla="*/ 11061 h 84803"/>
              <a:gd name="connsiteX3" fmla="*/ 468261 w 1257300"/>
              <a:gd name="connsiteY3" fmla="*/ 18436 h 84803"/>
              <a:gd name="connsiteX4" fmla="*/ 553064 w 1257300"/>
              <a:gd name="connsiteY4" fmla="*/ 22123 h 84803"/>
              <a:gd name="connsiteX5" fmla="*/ 578874 w 1257300"/>
              <a:gd name="connsiteY5" fmla="*/ 25810 h 84803"/>
              <a:gd name="connsiteX6" fmla="*/ 600997 w 1257300"/>
              <a:gd name="connsiteY6" fmla="*/ 33184 h 84803"/>
              <a:gd name="connsiteX7" fmla="*/ 615745 w 1257300"/>
              <a:gd name="connsiteY7" fmla="*/ 36871 h 84803"/>
              <a:gd name="connsiteX8" fmla="*/ 626806 w 1257300"/>
              <a:gd name="connsiteY8" fmla="*/ 40558 h 84803"/>
              <a:gd name="connsiteX9" fmla="*/ 648929 w 1257300"/>
              <a:gd name="connsiteY9" fmla="*/ 44245 h 84803"/>
              <a:gd name="connsiteX10" fmla="*/ 659990 w 1257300"/>
              <a:gd name="connsiteY10" fmla="*/ 47932 h 84803"/>
              <a:gd name="connsiteX11" fmla="*/ 696861 w 1257300"/>
              <a:gd name="connsiteY11" fmla="*/ 55306 h 84803"/>
              <a:gd name="connsiteX12" fmla="*/ 759542 w 1257300"/>
              <a:gd name="connsiteY12" fmla="*/ 58994 h 84803"/>
              <a:gd name="connsiteX13" fmla="*/ 796413 w 1257300"/>
              <a:gd name="connsiteY13" fmla="*/ 62681 h 84803"/>
              <a:gd name="connsiteX14" fmla="*/ 859093 w 1257300"/>
              <a:gd name="connsiteY14" fmla="*/ 73742 h 84803"/>
              <a:gd name="connsiteX15" fmla="*/ 1013951 w 1257300"/>
              <a:gd name="connsiteY15" fmla="*/ 81116 h 84803"/>
              <a:gd name="connsiteX16" fmla="*/ 1131939 w 1257300"/>
              <a:gd name="connsiteY16" fmla="*/ 84803 h 84803"/>
              <a:gd name="connsiteX17" fmla="*/ 1257300 w 1257300"/>
              <a:gd name="connsiteY17" fmla="*/ 81116 h 8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7300" h="84803">
                <a:moveTo>
                  <a:pt x="0" y="0"/>
                </a:moveTo>
                <a:lnTo>
                  <a:pt x="372397" y="3687"/>
                </a:lnTo>
                <a:cubicBezTo>
                  <a:pt x="449023" y="5080"/>
                  <a:pt x="381199" y="4806"/>
                  <a:pt x="416642" y="11061"/>
                </a:cubicBezTo>
                <a:cubicBezTo>
                  <a:pt x="433759" y="14082"/>
                  <a:pt x="450896" y="17681"/>
                  <a:pt x="468261" y="18436"/>
                </a:cubicBezTo>
                <a:lnTo>
                  <a:pt x="553064" y="22123"/>
                </a:lnTo>
                <a:cubicBezTo>
                  <a:pt x="561667" y="23352"/>
                  <a:pt x="570406" y="23856"/>
                  <a:pt x="578874" y="25810"/>
                </a:cubicBezTo>
                <a:cubicBezTo>
                  <a:pt x="586448" y="27558"/>
                  <a:pt x="593456" y="31299"/>
                  <a:pt x="600997" y="33184"/>
                </a:cubicBezTo>
                <a:cubicBezTo>
                  <a:pt x="605913" y="34413"/>
                  <a:pt x="610873" y="35479"/>
                  <a:pt x="615745" y="36871"/>
                </a:cubicBezTo>
                <a:cubicBezTo>
                  <a:pt x="619482" y="37939"/>
                  <a:pt x="623012" y="39715"/>
                  <a:pt x="626806" y="40558"/>
                </a:cubicBezTo>
                <a:cubicBezTo>
                  <a:pt x="634104" y="42180"/>
                  <a:pt x="641555" y="43016"/>
                  <a:pt x="648929" y="44245"/>
                </a:cubicBezTo>
                <a:cubicBezTo>
                  <a:pt x="652616" y="45474"/>
                  <a:pt x="656253" y="46864"/>
                  <a:pt x="659990" y="47932"/>
                </a:cubicBezTo>
                <a:cubicBezTo>
                  <a:pt x="670664" y="50982"/>
                  <a:pt x="686450" y="54401"/>
                  <a:pt x="696861" y="55306"/>
                </a:cubicBezTo>
                <a:cubicBezTo>
                  <a:pt x="717712" y="57119"/>
                  <a:pt x="738669" y="57448"/>
                  <a:pt x="759542" y="58994"/>
                </a:cubicBezTo>
                <a:cubicBezTo>
                  <a:pt x="771860" y="59907"/>
                  <a:pt x="784123" y="61452"/>
                  <a:pt x="796413" y="62681"/>
                </a:cubicBezTo>
                <a:cubicBezTo>
                  <a:pt x="814547" y="66308"/>
                  <a:pt x="839776" y="72062"/>
                  <a:pt x="859093" y="73742"/>
                </a:cubicBezTo>
                <a:cubicBezTo>
                  <a:pt x="902233" y="77493"/>
                  <a:pt x="975930" y="79805"/>
                  <a:pt x="1013951" y="81116"/>
                </a:cubicBezTo>
                <a:lnTo>
                  <a:pt x="1131939" y="84803"/>
                </a:lnTo>
                <a:cubicBezTo>
                  <a:pt x="1249924" y="80997"/>
                  <a:pt x="1208119" y="81116"/>
                  <a:pt x="1257300" y="81116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268192" y="1686792"/>
            <a:ext cx="65809" cy="810491"/>
          </a:xfrm>
          <a:custGeom>
            <a:avLst/>
            <a:gdLst>
              <a:gd name="connsiteX0" fmla="*/ 65809 w 65809"/>
              <a:gd name="connsiteY0" fmla="*/ 810491 h 810491"/>
              <a:gd name="connsiteX1" fmla="*/ 62345 w 65809"/>
              <a:gd name="connsiteY1" fmla="*/ 571500 h 810491"/>
              <a:gd name="connsiteX2" fmla="*/ 58882 w 65809"/>
              <a:gd name="connsiteY2" fmla="*/ 557645 h 810491"/>
              <a:gd name="connsiteX3" fmla="*/ 51954 w 65809"/>
              <a:gd name="connsiteY3" fmla="*/ 488373 h 810491"/>
              <a:gd name="connsiteX4" fmla="*/ 48491 w 65809"/>
              <a:gd name="connsiteY4" fmla="*/ 460664 h 810491"/>
              <a:gd name="connsiteX5" fmla="*/ 45027 w 65809"/>
              <a:gd name="connsiteY5" fmla="*/ 426027 h 810491"/>
              <a:gd name="connsiteX6" fmla="*/ 34636 w 65809"/>
              <a:gd name="connsiteY6" fmla="*/ 401782 h 810491"/>
              <a:gd name="connsiteX7" fmla="*/ 27709 w 65809"/>
              <a:gd name="connsiteY7" fmla="*/ 374073 h 810491"/>
              <a:gd name="connsiteX8" fmla="*/ 24245 w 65809"/>
              <a:gd name="connsiteY8" fmla="*/ 353291 h 810491"/>
              <a:gd name="connsiteX9" fmla="*/ 20782 w 65809"/>
              <a:gd name="connsiteY9" fmla="*/ 342900 h 810491"/>
              <a:gd name="connsiteX10" fmla="*/ 17318 w 65809"/>
              <a:gd name="connsiteY10" fmla="*/ 329045 h 810491"/>
              <a:gd name="connsiteX11" fmla="*/ 10391 w 65809"/>
              <a:gd name="connsiteY11" fmla="*/ 107373 h 810491"/>
              <a:gd name="connsiteX12" fmla="*/ 6927 w 65809"/>
              <a:gd name="connsiteY12" fmla="*/ 48491 h 810491"/>
              <a:gd name="connsiteX13" fmla="*/ 0 w 65809"/>
              <a:gd name="connsiteY13" fmla="*/ 0 h 81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09" h="810491">
                <a:moveTo>
                  <a:pt x="65809" y="810491"/>
                </a:moveTo>
                <a:cubicBezTo>
                  <a:pt x="64654" y="730827"/>
                  <a:pt x="64527" y="651142"/>
                  <a:pt x="62345" y="571500"/>
                </a:cubicBezTo>
                <a:cubicBezTo>
                  <a:pt x="62215" y="566741"/>
                  <a:pt x="59606" y="562350"/>
                  <a:pt x="58882" y="557645"/>
                </a:cubicBezTo>
                <a:cubicBezTo>
                  <a:pt x="56261" y="540611"/>
                  <a:pt x="53618" y="504179"/>
                  <a:pt x="51954" y="488373"/>
                </a:cubicBezTo>
                <a:cubicBezTo>
                  <a:pt x="50980" y="479116"/>
                  <a:pt x="49519" y="469915"/>
                  <a:pt x="48491" y="460664"/>
                </a:cubicBezTo>
                <a:cubicBezTo>
                  <a:pt x="47210" y="449132"/>
                  <a:pt x="46791" y="437495"/>
                  <a:pt x="45027" y="426027"/>
                </a:cubicBezTo>
                <a:cubicBezTo>
                  <a:pt x="43894" y="418661"/>
                  <a:pt x="37593" y="407696"/>
                  <a:pt x="34636" y="401782"/>
                </a:cubicBezTo>
                <a:cubicBezTo>
                  <a:pt x="32327" y="392546"/>
                  <a:pt x="29274" y="383464"/>
                  <a:pt x="27709" y="374073"/>
                </a:cubicBezTo>
                <a:cubicBezTo>
                  <a:pt x="26554" y="367146"/>
                  <a:pt x="25768" y="360147"/>
                  <a:pt x="24245" y="353291"/>
                </a:cubicBezTo>
                <a:cubicBezTo>
                  <a:pt x="23453" y="349727"/>
                  <a:pt x="21785" y="346410"/>
                  <a:pt x="20782" y="342900"/>
                </a:cubicBezTo>
                <a:cubicBezTo>
                  <a:pt x="19474" y="338323"/>
                  <a:pt x="18473" y="333663"/>
                  <a:pt x="17318" y="329045"/>
                </a:cubicBezTo>
                <a:cubicBezTo>
                  <a:pt x="14939" y="236287"/>
                  <a:pt x="14483" y="193307"/>
                  <a:pt x="10391" y="107373"/>
                </a:cubicBezTo>
                <a:cubicBezTo>
                  <a:pt x="9456" y="87734"/>
                  <a:pt x="8280" y="68106"/>
                  <a:pt x="6927" y="48491"/>
                </a:cubicBezTo>
                <a:cubicBezTo>
                  <a:pt x="3985" y="5824"/>
                  <a:pt x="9546" y="19089"/>
                  <a:pt x="0" y="0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106882" y="1995056"/>
            <a:ext cx="914400" cy="865909"/>
          </a:xfrm>
          <a:custGeom>
            <a:avLst/>
            <a:gdLst>
              <a:gd name="connsiteX0" fmla="*/ 0 w 914400"/>
              <a:gd name="connsiteY0" fmla="*/ 0 h 865909"/>
              <a:gd name="connsiteX1" fmla="*/ 266700 w 914400"/>
              <a:gd name="connsiteY1" fmla="*/ 238990 h 865909"/>
              <a:gd name="connsiteX2" fmla="*/ 287482 w 914400"/>
              <a:gd name="connsiteY2" fmla="*/ 252845 h 865909"/>
              <a:gd name="connsiteX3" fmla="*/ 315191 w 914400"/>
              <a:gd name="connsiteY3" fmla="*/ 273627 h 865909"/>
              <a:gd name="connsiteX4" fmla="*/ 346363 w 914400"/>
              <a:gd name="connsiteY4" fmla="*/ 290945 h 865909"/>
              <a:gd name="connsiteX5" fmla="*/ 356754 w 914400"/>
              <a:gd name="connsiteY5" fmla="*/ 308263 h 865909"/>
              <a:gd name="connsiteX6" fmla="*/ 363682 w 914400"/>
              <a:gd name="connsiteY6" fmla="*/ 315190 h 865909"/>
              <a:gd name="connsiteX7" fmla="*/ 370609 w 914400"/>
              <a:gd name="connsiteY7" fmla="*/ 339436 h 865909"/>
              <a:gd name="connsiteX8" fmla="*/ 381000 w 914400"/>
              <a:gd name="connsiteY8" fmla="*/ 349827 h 865909"/>
              <a:gd name="connsiteX9" fmla="*/ 387927 w 914400"/>
              <a:gd name="connsiteY9" fmla="*/ 363681 h 865909"/>
              <a:gd name="connsiteX10" fmla="*/ 405245 w 914400"/>
              <a:gd name="connsiteY10" fmla="*/ 377536 h 865909"/>
              <a:gd name="connsiteX11" fmla="*/ 419100 w 914400"/>
              <a:gd name="connsiteY11" fmla="*/ 398318 h 865909"/>
              <a:gd name="connsiteX12" fmla="*/ 429491 w 914400"/>
              <a:gd name="connsiteY12" fmla="*/ 408709 h 865909"/>
              <a:gd name="connsiteX13" fmla="*/ 436418 w 914400"/>
              <a:gd name="connsiteY13" fmla="*/ 422563 h 865909"/>
              <a:gd name="connsiteX14" fmla="*/ 457200 w 914400"/>
              <a:gd name="connsiteY14" fmla="*/ 432954 h 865909"/>
              <a:gd name="connsiteX15" fmla="*/ 467591 w 914400"/>
              <a:gd name="connsiteY15" fmla="*/ 439881 h 865909"/>
              <a:gd name="connsiteX16" fmla="*/ 474518 w 914400"/>
              <a:gd name="connsiteY16" fmla="*/ 446809 h 865909"/>
              <a:gd name="connsiteX17" fmla="*/ 495300 w 914400"/>
              <a:gd name="connsiteY17" fmla="*/ 460663 h 865909"/>
              <a:gd name="connsiteX18" fmla="*/ 505691 w 914400"/>
              <a:gd name="connsiteY18" fmla="*/ 467590 h 865909"/>
              <a:gd name="connsiteX19" fmla="*/ 529936 w 914400"/>
              <a:gd name="connsiteY19" fmla="*/ 484909 h 865909"/>
              <a:gd name="connsiteX20" fmla="*/ 543791 w 914400"/>
              <a:gd name="connsiteY20" fmla="*/ 505690 h 865909"/>
              <a:gd name="connsiteX21" fmla="*/ 557645 w 914400"/>
              <a:gd name="connsiteY21" fmla="*/ 523009 h 865909"/>
              <a:gd name="connsiteX22" fmla="*/ 571500 w 914400"/>
              <a:gd name="connsiteY22" fmla="*/ 540327 h 865909"/>
              <a:gd name="connsiteX23" fmla="*/ 585354 w 914400"/>
              <a:gd name="connsiteY23" fmla="*/ 557645 h 865909"/>
              <a:gd name="connsiteX24" fmla="*/ 602673 w 914400"/>
              <a:gd name="connsiteY24" fmla="*/ 574963 h 865909"/>
              <a:gd name="connsiteX25" fmla="*/ 613063 w 914400"/>
              <a:gd name="connsiteY25" fmla="*/ 585354 h 865909"/>
              <a:gd name="connsiteX26" fmla="*/ 623454 w 914400"/>
              <a:gd name="connsiteY26" fmla="*/ 595745 h 865909"/>
              <a:gd name="connsiteX27" fmla="*/ 640773 w 914400"/>
              <a:gd name="connsiteY27" fmla="*/ 599209 h 865909"/>
              <a:gd name="connsiteX28" fmla="*/ 658091 w 914400"/>
              <a:gd name="connsiteY28" fmla="*/ 616527 h 865909"/>
              <a:gd name="connsiteX29" fmla="*/ 671945 w 914400"/>
              <a:gd name="connsiteY29" fmla="*/ 630381 h 865909"/>
              <a:gd name="connsiteX30" fmla="*/ 685800 w 914400"/>
              <a:gd name="connsiteY30" fmla="*/ 637309 h 865909"/>
              <a:gd name="connsiteX31" fmla="*/ 710045 w 914400"/>
              <a:gd name="connsiteY31" fmla="*/ 647700 h 865909"/>
              <a:gd name="connsiteX32" fmla="*/ 727363 w 914400"/>
              <a:gd name="connsiteY32" fmla="*/ 658090 h 865909"/>
              <a:gd name="connsiteX33" fmla="*/ 741218 w 914400"/>
              <a:gd name="connsiteY33" fmla="*/ 675409 h 865909"/>
              <a:gd name="connsiteX34" fmla="*/ 751609 w 914400"/>
              <a:gd name="connsiteY34" fmla="*/ 685800 h 865909"/>
              <a:gd name="connsiteX35" fmla="*/ 762000 w 914400"/>
              <a:gd name="connsiteY35" fmla="*/ 692727 h 865909"/>
              <a:gd name="connsiteX36" fmla="*/ 782782 w 914400"/>
              <a:gd name="connsiteY36" fmla="*/ 710045 h 865909"/>
              <a:gd name="connsiteX37" fmla="*/ 789709 w 914400"/>
              <a:gd name="connsiteY37" fmla="*/ 720436 h 865909"/>
              <a:gd name="connsiteX38" fmla="*/ 793173 w 914400"/>
              <a:gd name="connsiteY38" fmla="*/ 730827 h 865909"/>
              <a:gd name="connsiteX39" fmla="*/ 810491 w 914400"/>
              <a:gd name="connsiteY39" fmla="*/ 748145 h 865909"/>
              <a:gd name="connsiteX40" fmla="*/ 813954 w 914400"/>
              <a:gd name="connsiteY40" fmla="*/ 758536 h 865909"/>
              <a:gd name="connsiteX41" fmla="*/ 824345 w 914400"/>
              <a:gd name="connsiteY41" fmla="*/ 765463 h 865909"/>
              <a:gd name="connsiteX42" fmla="*/ 831273 w 914400"/>
              <a:gd name="connsiteY42" fmla="*/ 772390 h 865909"/>
              <a:gd name="connsiteX43" fmla="*/ 841663 w 914400"/>
              <a:gd name="connsiteY43" fmla="*/ 775854 h 865909"/>
              <a:gd name="connsiteX44" fmla="*/ 852054 w 914400"/>
              <a:gd name="connsiteY44" fmla="*/ 782781 h 865909"/>
              <a:gd name="connsiteX45" fmla="*/ 862445 w 914400"/>
              <a:gd name="connsiteY45" fmla="*/ 800100 h 865909"/>
              <a:gd name="connsiteX46" fmla="*/ 872836 w 914400"/>
              <a:gd name="connsiteY46" fmla="*/ 817418 h 865909"/>
              <a:gd name="connsiteX47" fmla="*/ 876300 w 914400"/>
              <a:gd name="connsiteY47" fmla="*/ 827809 h 865909"/>
              <a:gd name="connsiteX48" fmla="*/ 893618 w 914400"/>
              <a:gd name="connsiteY48" fmla="*/ 848590 h 865909"/>
              <a:gd name="connsiteX49" fmla="*/ 904009 w 914400"/>
              <a:gd name="connsiteY49" fmla="*/ 855518 h 865909"/>
              <a:gd name="connsiteX50" fmla="*/ 914400 w 914400"/>
              <a:gd name="connsiteY50" fmla="*/ 865909 h 8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14400" h="865909">
                <a:moveTo>
                  <a:pt x="0" y="0"/>
                </a:moveTo>
                <a:lnTo>
                  <a:pt x="266700" y="238990"/>
                </a:lnTo>
                <a:cubicBezTo>
                  <a:pt x="281962" y="252726"/>
                  <a:pt x="270738" y="247263"/>
                  <a:pt x="287482" y="252845"/>
                </a:cubicBezTo>
                <a:cubicBezTo>
                  <a:pt x="304198" y="269561"/>
                  <a:pt x="291522" y="258565"/>
                  <a:pt x="315191" y="273627"/>
                </a:cubicBezTo>
                <a:cubicBezTo>
                  <a:pt x="341392" y="290300"/>
                  <a:pt x="327031" y="284500"/>
                  <a:pt x="346363" y="290945"/>
                </a:cubicBezTo>
                <a:cubicBezTo>
                  <a:pt x="363917" y="308497"/>
                  <a:pt x="343265" y="285782"/>
                  <a:pt x="356754" y="308263"/>
                </a:cubicBezTo>
                <a:cubicBezTo>
                  <a:pt x="358434" y="311063"/>
                  <a:pt x="361373" y="312881"/>
                  <a:pt x="363682" y="315190"/>
                </a:cubicBezTo>
                <a:cubicBezTo>
                  <a:pt x="364145" y="317041"/>
                  <a:pt x="368620" y="336452"/>
                  <a:pt x="370609" y="339436"/>
                </a:cubicBezTo>
                <a:cubicBezTo>
                  <a:pt x="373326" y="343512"/>
                  <a:pt x="378153" y="345841"/>
                  <a:pt x="381000" y="349827"/>
                </a:cubicBezTo>
                <a:cubicBezTo>
                  <a:pt x="384001" y="354028"/>
                  <a:pt x="385063" y="359385"/>
                  <a:pt x="387927" y="363681"/>
                </a:cubicBezTo>
                <a:cubicBezTo>
                  <a:pt x="391877" y="369606"/>
                  <a:pt x="399684" y="373829"/>
                  <a:pt x="405245" y="377536"/>
                </a:cubicBezTo>
                <a:cubicBezTo>
                  <a:pt x="409863" y="384463"/>
                  <a:pt x="413213" y="392431"/>
                  <a:pt x="419100" y="398318"/>
                </a:cubicBezTo>
                <a:cubicBezTo>
                  <a:pt x="422564" y="401782"/>
                  <a:pt x="426644" y="404723"/>
                  <a:pt x="429491" y="408709"/>
                </a:cubicBezTo>
                <a:cubicBezTo>
                  <a:pt x="432492" y="412910"/>
                  <a:pt x="433113" y="418597"/>
                  <a:pt x="436418" y="422563"/>
                </a:cubicBezTo>
                <a:cubicBezTo>
                  <a:pt x="443507" y="431070"/>
                  <a:pt x="448420" y="428564"/>
                  <a:pt x="457200" y="432954"/>
                </a:cubicBezTo>
                <a:cubicBezTo>
                  <a:pt x="460923" y="434816"/>
                  <a:pt x="464340" y="437280"/>
                  <a:pt x="467591" y="439881"/>
                </a:cubicBezTo>
                <a:cubicBezTo>
                  <a:pt x="470141" y="441921"/>
                  <a:pt x="471905" y="444850"/>
                  <a:pt x="474518" y="446809"/>
                </a:cubicBezTo>
                <a:cubicBezTo>
                  <a:pt x="481178" y="451804"/>
                  <a:pt x="488373" y="456045"/>
                  <a:pt x="495300" y="460663"/>
                </a:cubicBezTo>
                <a:cubicBezTo>
                  <a:pt x="498764" y="462972"/>
                  <a:pt x="502748" y="464646"/>
                  <a:pt x="505691" y="467590"/>
                </a:cubicBezTo>
                <a:cubicBezTo>
                  <a:pt x="517378" y="479279"/>
                  <a:pt x="509818" y="472838"/>
                  <a:pt x="529936" y="484909"/>
                </a:cubicBezTo>
                <a:cubicBezTo>
                  <a:pt x="534554" y="491836"/>
                  <a:pt x="537904" y="499803"/>
                  <a:pt x="543791" y="505690"/>
                </a:cubicBezTo>
                <a:cubicBezTo>
                  <a:pt x="553661" y="515562"/>
                  <a:pt x="548907" y="509901"/>
                  <a:pt x="557645" y="523009"/>
                </a:cubicBezTo>
                <a:cubicBezTo>
                  <a:pt x="565234" y="553362"/>
                  <a:pt x="554108" y="525419"/>
                  <a:pt x="571500" y="540327"/>
                </a:cubicBezTo>
                <a:cubicBezTo>
                  <a:pt x="577113" y="545138"/>
                  <a:pt x="580409" y="552150"/>
                  <a:pt x="585354" y="557645"/>
                </a:cubicBezTo>
                <a:cubicBezTo>
                  <a:pt x="590815" y="563713"/>
                  <a:pt x="596900" y="569190"/>
                  <a:pt x="602673" y="574963"/>
                </a:cubicBezTo>
                <a:lnTo>
                  <a:pt x="613063" y="585354"/>
                </a:lnTo>
                <a:cubicBezTo>
                  <a:pt x="616527" y="588818"/>
                  <a:pt x="618651" y="594784"/>
                  <a:pt x="623454" y="595745"/>
                </a:cubicBezTo>
                <a:lnTo>
                  <a:pt x="640773" y="599209"/>
                </a:lnTo>
                <a:cubicBezTo>
                  <a:pt x="647213" y="618534"/>
                  <a:pt x="639069" y="602261"/>
                  <a:pt x="658091" y="616527"/>
                </a:cubicBezTo>
                <a:cubicBezTo>
                  <a:pt x="663316" y="620445"/>
                  <a:pt x="666720" y="626462"/>
                  <a:pt x="671945" y="630381"/>
                </a:cubicBezTo>
                <a:cubicBezTo>
                  <a:pt x="676076" y="633479"/>
                  <a:pt x="681317" y="634747"/>
                  <a:pt x="685800" y="637309"/>
                </a:cubicBezTo>
                <a:cubicBezTo>
                  <a:pt x="704403" y="647939"/>
                  <a:pt x="687291" y="642011"/>
                  <a:pt x="710045" y="647700"/>
                </a:cubicBezTo>
                <a:cubicBezTo>
                  <a:pt x="727603" y="665255"/>
                  <a:pt x="704878" y="644599"/>
                  <a:pt x="727363" y="658090"/>
                </a:cubicBezTo>
                <a:cubicBezTo>
                  <a:pt x="734082" y="662122"/>
                  <a:pt x="736497" y="669744"/>
                  <a:pt x="741218" y="675409"/>
                </a:cubicBezTo>
                <a:cubicBezTo>
                  <a:pt x="744354" y="679172"/>
                  <a:pt x="747846" y="682664"/>
                  <a:pt x="751609" y="685800"/>
                </a:cubicBezTo>
                <a:cubicBezTo>
                  <a:pt x="754807" y="688465"/>
                  <a:pt x="758613" y="690307"/>
                  <a:pt x="762000" y="692727"/>
                </a:cubicBezTo>
                <a:cubicBezTo>
                  <a:pt x="768281" y="697213"/>
                  <a:pt x="777534" y="703485"/>
                  <a:pt x="782782" y="710045"/>
                </a:cubicBezTo>
                <a:cubicBezTo>
                  <a:pt x="785383" y="713296"/>
                  <a:pt x="787847" y="716713"/>
                  <a:pt x="789709" y="720436"/>
                </a:cubicBezTo>
                <a:cubicBezTo>
                  <a:pt x="791342" y="723702"/>
                  <a:pt x="790982" y="727906"/>
                  <a:pt x="793173" y="730827"/>
                </a:cubicBezTo>
                <a:cubicBezTo>
                  <a:pt x="798071" y="737358"/>
                  <a:pt x="810491" y="748145"/>
                  <a:pt x="810491" y="748145"/>
                </a:cubicBezTo>
                <a:cubicBezTo>
                  <a:pt x="811645" y="751609"/>
                  <a:pt x="811673" y="755685"/>
                  <a:pt x="813954" y="758536"/>
                </a:cubicBezTo>
                <a:cubicBezTo>
                  <a:pt x="816554" y="761787"/>
                  <a:pt x="821094" y="762863"/>
                  <a:pt x="824345" y="765463"/>
                </a:cubicBezTo>
                <a:cubicBezTo>
                  <a:pt x="826895" y="767503"/>
                  <a:pt x="828473" y="770710"/>
                  <a:pt x="831273" y="772390"/>
                </a:cubicBezTo>
                <a:cubicBezTo>
                  <a:pt x="834403" y="774268"/>
                  <a:pt x="838398" y="774221"/>
                  <a:pt x="841663" y="775854"/>
                </a:cubicBezTo>
                <a:cubicBezTo>
                  <a:pt x="845386" y="777716"/>
                  <a:pt x="848590" y="780472"/>
                  <a:pt x="852054" y="782781"/>
                </a:cubicBezTo>
                <a:cubicBezTo>
                  <a:pt x="861866" y="812213"/>
                  <a:pt x="848183" y="776330"/>
                  <a:pt x="862445" y="800100"/>
                </a:cubicBezTo>
                <a:cubicBezTo>
                  <a:pt x="875934" y="822582"/>
                  <a:pt x="855284" y="799863"/>
                  <a:pt x="872836" y="817418"/>
                </a:cubicBezTo>
                <a:cubicBezTo>
                  <a:pt x="873991" y="820882"/>
                  <a:pt x="874667" y="824543"/>
                  <a:pt x="876300" y="827809"/>
                </a:cubicBezTo>
                <a:cubicBezTo>
                  <a:pt x="880193" y="835596"/>
                  <a:pt x="887050" y="843117"/>
                  <a:pt x="893618" y="848590"/>
                </a:cubicBezTo>
                <a:cubicBezTo>
                  <a:pt x="896816" y="851255"/>
                  <a:pt x="900811" y="852853"/>
                  <a:pt x="904009" y="855518"/>
                </a:cubicBezTo>
                <a:cubicBezTo>
                  <a:pt x="907772" y="858654"/>
                  <a:pt x="914400" y="865909"/>
                  <a:pt x="914400" y="865909"/>
                </a:cubicBezTo>
              </a:path>
            </a:pathLst>
          </a:cu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26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0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0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4800601"/>
            <a:ext cx="8696325" cy="23294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76201"/>
            <a:ext cx="7702062" cy="514866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 rot="16200000">
            <a:off x="-476250" y="1162050"/>
            <a:ext cx="6858000" cy="17907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Gilman Square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91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July 2017: How are we doing as a Committee?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599846"/>
            <a:ext cx="11304411" cy="503802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Membership: </a:t>
            </a:r>
            <a:r>
              <a:rPr lang="en-US" sz="2400" strike="sngStrike" dirty="0" smtClean="0"/>
              <a:t>12</a:t>
            </a:r>
            <a:r>
              <a:rPr lang="en-US" sz="2400" dirty="0" smtClean="0"/>
              <a:t>, 11 current members, 2 candidates elect, 2 more candidates interested</a:t>
            </a:r>
          </a:p>
          <a:p>
            <a:r>
              <a:rPr lang="en-US" sz="2400" dirty="0" smtClean="0">
                <a:effectLst/>
              </a:rPr>
              <a:t>Ex officio members: Only two attend regularly (Mike, Steve)</a:t>
            </a:r>
          </a:p>
          <a:p>
            <a:r>
              <a:rPr lang="en-US" sz="2400" dirty="0" smtClean="0"/>
              <a:t>Coordination with the City</a:t>
            </a:r>
          </a:p>
          <a:p>
            <a:pPr lvl="1"/>
            <a:r>
              <a:rPr lang="en-US" sz="2000" dirty="0" smtClean="0"/>
              <a:t>Strong connection/coordination with OSPCD</a:t>
            </a:r>
          </a:p>
          <a:p>
            <a:pPr lvl="1"/>
            <a:r>
              <a:rPr lang="en-US" sz="2000" dirty="0" smtClean="0"/>
              <a:t>Weak connection with DPW, T&amp;P and Engineering</a:t>
            </a:r>
          </a:p>
          <a:p>
            <a:pPr lvl="1"/>
            <a:r>
              <a:rPr lang="en-US" sz="2000" dirty="0" smtClean="0"/>
              <a:t>Better connectivity with Aldermen</a:t>
            </a:r>
          </a:p>
          <a:p>
            <a:pPr lvl="1"/>
            <a:r>
              <a:rPr lang="en-US" sz="2000" dirty="0" smtClean="0"/>
              <a:t>Have not succeeded in getting an audience with the Mayor this year</a:t>
            </a:r>
          </a:p>
          <a:p>
            <a:r>
              <a:rPr lang="en-US" sz="2400" dirty="0" smtClean="0"/>
              <a:t>Five “E” Teams</a:t>
            </a:r>
          </a:p>
          <a:p>
            <a:pPr lvl="1"/>
            <a:r>
              <a:rPr lang="en-US" sz="2000" dirty="0" smtClean="0"/>
              <a:t>Leadership changes in three of the Teams (Kevin, Katie, and Alex are new leaders this year)</a:t>
            </a:r>
          </a:p>
          <a:p>
            <a:pPr lvl="1"/>
            <a:r>
              <a:rPr lang="en-US" sz="2000" dirty="0" smtClean="0"/>
              <a:t>Teams working well and getting things done</a:t>
            </a:r>
          </a:p>
          <a:p>
            <a:pPr lvl="1"/>
            <a:r>
              <a:rPr lang="en-US" sz="2000" dirty="0" smtClean="0"/>
              <a:t>Most teams meet monthly</a:t>
            </a:r>
          </a:p>
          <a:p>
            <a:pPr lvl="1"/>
            <a:r>
              <a:rPr lang="en-US" sz="2000" dirty="0" smtClean="0">
                <a:effectLst/>
              </a:rPr>
              <a:t>All could use more members</a:t>
            </a:r>
          </a:p>
          <a:p>
            <a:r>
              <a:rPr lang="en-US" sz="2400" dirty="0" smtClean="0"/>
              <a:t>Bike Month Events- strong presence (Kick-off Event, RHC, Bike Talks)</a:t>
            </a:r>
            <a:endParaRPr lang="en-US" sz="2400" dirty="0" smtClean="0">
              <a:effectLst/>
            </a:endParaRPr>
          </a:p>
          <a:p>
            <a:endParaRPr lang="en-US" dirty="0" smtClean="0">
              <a:effectLst/>
            </a:endParaRPr>
          </a:p>
          <a:p>
            <a:pPr lvl="1"/>
            <a:endParaRPr lang="en-US" sz="20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9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2017 Highest Priorities (set in January)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14336"/>
            <a:ext cx="11049000" cy="4351338"/>
          </a:xfrm>
        </p:spPr>
        <p:txBody>
          <a:bodyPr/>
          <a:lstStyle/>
          <a:p>
            <a:r>
              <a:rPr lang="en-US" sz="2400" dirty="0" smtClean="0"/>
              <a:t> Bike </a:t>
            </a:r>
            <a:r>
              <a:rPr lang="en-US" sz="2400" dirty="0"/>
              <a:t>safety </a:t>
            </a:r>
            <a:r>
              <a:rPr lang="en-US" sz="2400" dirty="0" smtClean="0"/>
              <a:t>involving all </a:t>
            </a:r>
            <a:r>
              <a:rPr lang="en-US" sz="2400" dirty="0"/>
              <a:t>Five </a:t>
            </a:r>
            <a:r>
              <a:rPr lang="en-US" sz="2400" dirty="0" smtClean="0"/>
              <a:t>E’s  </a:t>
            </a:r>
            <a:r>
              <a:rPr lang="en-US" sz="2400" dirty="0" smtClean="0">
                <a:solidFill>
                  <a:srgbClr val="FF0000"/>
                </a:solidFill>
              </a:rPr>
              <a:t>(bike advocacy panel, web site safety info)</a:t>
            </a:r>
            <a:endParaRPr lang="en-US" sz="2400" dirty="0" smtClean="0">
              <a:solidFill>
                <a:srgbClr val="FF0000"/>
              </a:solidFill>
              <a:effectLst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/>
              <a:t> Webster </a:t>
            </a:r>
            <a:r>
              <a:rPr lang="en-US" sz="2400" dirty="0"/>
              <a:t>Ave </a:t>
            </a:r>
            <a:r>
              <a:rPr lang="en-US" sz="2400" dirty="0" smtClean="0"/>
              <a:t>improvements  </a:t>
            </a:r>
            <a:r>
              <a:rPr lang="en-US" sz="2400" dirty="0" smtClean="0">
                <a:solidFill>
                  <a:srgbClr val="FF0000"/>
                </a:solidFill>
              </a:rPr>
              <a:t>(laid advocacy groundwork, parking studies)</a:t>
            </a:r>
            <a:endParaRPr lang="en-US" sz="2400" dirty="0" smtClean="0">
              <a:solidFill>
                <a:srgbClr val="FF0000"/>
              </a:solidFill>
              <a:effectLst/>
            </a:endParaRPr>
          </a:p>
          <a:p>
            <a:r>
              <a:rPr lang="en-US" sz="2400" dirty="0" smtClean="0"/>
              <a:t> Ensuring </a:t>
            </a:r>
            <a:r>
              <a:rPr lang="en-US" sz="2400" dirty="0"/>
              <a:t>bike mobility/safety during Union </a:t>
            </a:r>
            <a:r>
              <a:rPr lang="en-US" sz="2400" dirty="0" smtClean="0"/>
              <a:t>Sq. </a:t>
            </a:r>
            <a:r>
              <a:rPr lang="en-US" sz="2400" dirty="0"/>
              <a:t>construction</a:t>
            </a:r>
            <a:endParaRPr lang="en-US" sz="2400" dirty="0" smtClean="0">
              <a:effectLst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/>
              <a:t> Ensuring </a:t>
            </a:r>
            <a:r>
              <a:rPr lang="en-US" sz="2400" dirty="0"/>
              <a:t>bike mobility/safety during Beacon St construction and ensuring final design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 Elm/Cedar/</a:t>
            </a:r>
            <a:r>
              <a:rPr lang="en-US" sz="2400" dirty="0" err="1" smtClean="0"/>
              <a:t>Mossland</a:t>
            </a:r>
            <a:r>
              <a:rPr lang="en-US" sz="2400" dirty="0" smtClean="0"/>
              <a:t> </a:t>
            </a:r>
            <a:r>
              <a:rPr lang="en-US" sz="2400" dirty="0"/>
              <a:t>St bike </a:t>
            </a:r>
            <a:r>
              <a:rPr lang="en-US" sz="2400" dirty="0" smtClean="0"/>
              <a:t>plan </a:t>
            </a:r>
            <a:r>
              <a:rPr lang="en-US" sz="2400" dirty="0" smtClean="0">
                <a:solidFill>
                  <a:srgbClr val="FF0000"/>
                </a:solidFill>
              </a:rPr>
              <a:t>(ongoing)</a:t>
            </a:r>
            <a:endParaRPr lang="en-US" sz="2400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181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2017 Low Hanging Fruit (set in January)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" y="1611136"/>
            <a:ext cx="11049000" cy="4351338"/>
          </a:xfrm>
        </p:spPr>
        <p:txBody>
          <a:bodyPr/>
          <a:lstStyle/>
          <a:p>
            <a:r>
              <a:rPr lang="en-US" sz="2400" dirty="0" smtClean="0"/>
              <a:t> Contra </a:t>
            </a:r>
            <a:r>
              <a:rPr lang="en-US" sz="2400" dirty="0"/>
              <a:t>flow on Marshall </a:t>
            </a:r>
            <a:r>
              <a:rPr lang="en-US" sz="2400" dirty="0" smtClean="0"/>
              <a:t>St and Roseland St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 Bike </a:t>
            </a:r>
            <a:r>
              <a:rPr lang="en-US" sz="2400" dirty="0"/>
              <a:t>Lane on School St from Medford to Highland</a:t>
            </a:r>
            <a:endParaRPr lang="en-US" sz="2400" dirty="0" smtClean="0">
              <a:effectLst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/>
              <a:t> Release </a:t>
            </a:r>
            <a:r>
              <a:rPr lang="en-US" sz="2400" dirty="0"/>
              <a:t>updated Bike Map</a:t>
            </a:r>
            <a:endParaRPr lang="en-US" sz="2400" dirty="0" smtClean="0">
              <a:effectLst/>
            </a:endParaRPr>
          </a:p>
          <a:p>
            <a:pPr>
              <a:buFont typeface="Wingdings" charset="2"/>
              <a:buChar char="ü"/>
            </a:pPr>
            <a:r>
              <a:rPr lang="en-US" sz="2400" dirty="0" smtClean="0"/>
              <a:t> Increased </a:t>
            </a:r>
            <a:r>
              <a:rPr lang="en-US" sz="2400" dirty="0"/>
              <a:t>communication with Aldermen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 Get </a:t>
            </a:r>
            <a:r>
              <a:rPr lang="en-US" sz="2400" dirty="0"/>
              <a:t>City to conduct a Transportation </a:t>
            </a:r>
            <a:r>
              <a:rPr lang="en-US" sz="2400" dirty="0" smtClean="0"/>
              <a:t>Survey  </a:t>
            </a:r>
            <a:r>
              <a:rPr lang="en-US" sz="2400" dirty="0" smtClean="0">
                <a:solidFill>
                  <a:srgbClr val="FF0000"/>
                </a:solidFill>
              </a:rPr>
              <a:t>(planned for fall)</a:t>
            </a:r>
            <a:endParaRPr lang="en-US" sz="2400" dirty="0" smtClean="0">
              <a:solidFill>
                <a:srgbClr val="FF0000"/>
              </a:solidFill>
              <a:effectLst/>
            </a:endParaRPr>
          </a:p>
          <a:p>
            <a:r>
              <a:rPr lang="en-US" sz="2400" dirty="0" smtClean="0"/>
              <a:t> Promotion/enforcement </a:t>
            </a:r>
            <a:r>
              <a:rPr lang="en-US" sz="2400" dirty="0"/>
              <a:t>of 25mph speed limit, creation of 20mph safety zones, and enforcement of no parking in bike lanes</a:t>
            </a:r>
            <a:endParaRPr lang="en-US" sz="2400" dirty="0" smtClean="0">
              <a:effectLst/>
            </a:endParaRPr>
          </a:p>
          <a:p>
            <a:r>
              <a:rPr lang="en-US" sz="2400" dirty="0" smtClean="0"/>
              <a:t> Educate </a:t>
            </a:r>
            <a:r>
              <a:rPr lang="en-US" sz="2400" dirty="0"/>
              <a:t>Beacon St residents about how to interact with the cycle track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7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July 2017: Things we’re proud of: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" y="1690688"/>
            <a:ext cx="110490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Evaluation</a:t>
            </a:r>
          </a:p>
          <a:p>
            <a:pPr lvl="1"/>
            <a:r>
              <a:rPr lang="en-US" sz="2000" dirty="0" err="1" smtClean="0"/>
              <a:t>Neighborways</a:t>
            </a:r>
            <a:r>
              <a:rPr lang="en-US" sz="2000" dirty="0" smtClean="0"/>
              <a:t> focus (and adding Mark as a member!)  BS, GS, EK</a:t>
            </a:r>
          </a:p>
          <a:p>
            <a:pPr lvl="1"/>
            <a:r>
              <a:rPr lang="en-US" sz="2000" dirty="0" smtClean="0"/>
              <a:t>Working with City to make sure Beacon St cycle track gets built right  BS, AF</a:t>
            </a:r>
            <a:endParaRPr lang="en-US" sz="2000" dirty="0" smtClean="0"/>
          </a:p>
          <a:p>
            <a:r>
              <a:rPr lang="en-US" sz="2400" dirty="0" smtClean="0"/>
              <a:t>Encouragement</a:t>
            </a:r>
          </a:p>
          <a:p>
            <a:pPr lvl="1"/>
            <a:r>
              <a:rPr lang="en-US" sz="2000" dirty="0" smtClean="0"/>
              <a:t>Building a coalition of supporters for Webster Ave PBL project  TL, KM, KC, MC, SW, CD</a:t>
            </a:r>
          </a:p>
          <a:p>
            <a:pPr lvl="1"/>
            <a:r>
              <a:rPr lang="en-US" sz="2000" dirty="0" smtClean="0"/>
              <a:t>Successful Rush Hour Challenge  AA</a:t>
            </a:r>
            <a:endParaRPr lang="en-US" sz="2000" dirty="0" smtClean="0"/>
          </a:p>
          <a:p>
            <a:r>
              <a:rPr lang="en-US" sz="2400" dirty="0" smtClean="0"/>
              <a:t>Education</a:t>
            </a:r>
          </a:p>
          <a:p>
            <a:pPr lvl="1"/>
            <a:r>
              <a:rPr lang="en-US" sz="2000" dirty="0" smtClean="0"/>
              <a:t>Bike Safety m</a:t>
            </a:r>
            <a:r>
              <a:rPr lang="en-US" sz="2000" dirty="0" smtClean="0"/>
              <a:t>ailings sent out with the parking permits   AE, LW</a:t>
            </a:r>
          </a:p>
          <a:p>
            <a:pPr lvl="1"/>
            <a:r>
              <a:rPr lang="en-US" sz="2000" dirty="0" smtClean="0"/>
              <a:t>Pushing city for bike safety around construction areas (Beacon St last winter)  EB</a:t>
            </a:r>
            <a:endParaRPr lang="en-US" sz="2000" dirty="0" smtClean="0">
              <a:effectLst/>
            </a:endParaRPr>
          </a:p>
          <a:p>
            <a:r>
              <a:rPr lang="en-US" sz="2400" dirty="0" smtClean="0"/>
              <a:t>Enforcement</a:t>
            </a:r>
          </a:p>
          <a:p>
            <a:pPr lvl="1"/>
            <a:r>
              <a:rPr lang="en-US" sz="2000" dirty="0" smtClean="0"/>
              <a:t>Working </a:t>
            </a:r>
            <a:r>
              <a:rPr lang="en-US" sz="2000" dirty="0"/>
              <a:t>with city to use VMB’s to get out bike safety messages  IW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Letter </a:t>
            </a:r>
            <a:r>
              <a:rPr lang="en-US" sz="2000" dirty="0"/>
              <a:t>to Ride Share companies  </a:t>
            </a:r>
            <a:r>
              <a:rPr lang="en-US" sz="2000" dirty="0" smtClean="0"/>
              <a:t>KP</a:t>
            </a:r>
          </a:p>
          <a:p>
            <a:endParaRPr lang="en-US" sz="1100" dirty="0">
              <a:effectLst/>
            </a:endParaRPr>
          </a:p>
          <a:p>
            <a:r>
              <a:rPr lang="en-US" sz="2400" dirty="0" smtClean="0"/>
              <a:t>Shortening our meetings!!</a:t>
            </a:r>
            <a:endParaRPr lang="en-US" sz="2400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775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July 2017: Things we’d like to accomplish this year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033" y="1690687"/>
            <a:ext cx="11049000" cy="469882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Continued focus on Bike Safety</a:t>
            </a:r>
          </a:p>
          <a:p>
            <a:r>
              <a:rPr lang="en-US" sz="2400" dirty="0" smtClean="0"/>
              <a:t>Evaluation/Engineering</a:t>
            </a:r>
          </a:p>
          <a:p>
            <a:pPr lvl="1"/>
            <a:r>
              <a:rPr lang="en-US" sz="2000" dirty="0" smtClean="0"/>
              <a:t>Webster </a:t>
            </a:r>
            <a:r>
              <a:rPr lang="en-US" sz="2000" dirty="0"/>
              <a:t>Ave PBL’s   AE, GS</a:t>
            </a:r>
            <a:r>
              <a:rPr lang="en-US" sz="2000" dirty="0" smtClean="0"/>
              <a:t>, KC, </a:t>
            </a:r>
            <a:r>
              <a:rPr lang="en-US" sz="2000" dirty="0"/>
              <a:t>KM, </a:t>
            </a:r>
            <a:r>
              <a:rPr lang="en-US" sz="2000" dirty="0" smtClean="0"/>
              <a:t>AF, CD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Beacon St PBL’s from Washington St to Inman </a:t>
            </a:r>
            <a:r>
              <a:rPr lang="en-US" sz="2000" dirty="0" err="1"/>
              <a:t>Sq</a:t>
            </a:r>
            <a:r>
              <a:rPr lang="en-US" sz="2000" dirty="0"/>
              <a:t>   AE, </a:t>
            </a:r>
            <a:r>
              <a:rPr lang="en-US" sz="2000" dirty="0" smtClean="0"/>
              <a:t>KC</a:t>
            </a:r>
          </a:p>
          <a:p>
            <a:pPr lvl="1"/>
            <a:r>
              <a:rPr lang="en-US" sz="2000" dirty="0" smtClean="0"/>
              <a:t>Better bike facilities on Elm Street (climbing lane from Somerville Ave to Cedar) IW, AE, LW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Better data capture (e.g. before/after data on Washington St </a:t>
            </a:r>
            <a:r>
              <a:rPr lang="en-US" sz="2000" dirty="0" err="1" smtClean="0"/>
              <a:t>betw</a:t>
            </a:r>
            <a:r>
              <a:rPr lang="en-US" sz="2000" dirty="0" smtClean="0"/>
              <a:t>. McGrath and Union)  MC</a:t>
            </a:r>
          </a:p>
          <a:p>
            <a:pPr lvl="1"/>
            <a:r>
              <a:rPr lang="en-US" sz="2000" dirty="0" smtClean="0"/>
              <a:t>Pop-up </a:t>
            </a:r>
            <a:r>
              <a:rPr lang="en-US" sz="2000" dirty="0"/>
              <a:t>PBL’s  AA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Safety improvements for </a:t>
            </a:r>
            <a:r>
              <a:rPr lang="en-US" sz="2000" dirty="0" err="1"/>
              <a:t>Powderhouse</a:t>
            </a:r>
            <a:r>
              <a:rPr lang="en-US" sz="2000" dirty="0"/>
              <a:t> Square  </a:t>
            </a:r>
            <a:r>
              <a:rPr lang="en-US" sz="2000" dirty="0" smtClean="0"/>
              <a:t>EB</a:t>
            </a:r>
          </a:p>
          <a:p>
            <a:pPr lvl="1"/>
            <a:r>
              <a:rPr lang="en-US" sz="2000" dirty="0" smtClean="0"/>
              <a:t>Follow through on re-surfacing projects (e.g. Broadway, Medford St)  TL</a:t>
            </a:r>
            <a:endParaRPr lang="en-US" sz="2000" dirty="0" smtClean="0">
              <a:effectLst/>
            </a:endParaRPr>
          </a:p>
          <a:p>
            <a:r>
              <a:rPr lang="en-US" sz="2400" dirty="0" smtClean="0"/>
              <a:t>Education/Enforcement</a:t>
            </a:r>
          </a:p>
          <a:p>
            <a:pPr lvl="1"/>
            <a:r>
              <a:rPr lang="en-US" sz="2000" dirty="0" smtClean="0"/>
              <a:t>Bike</a:t>
            </a:r>
            <a:r>
              <a:rPr lang="en-US" sz="2000" dirty="0"/>
              <a:t> safety and mobility during Webster Ave reconstruction  KP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Organize </a:t>
            </a:r>
            <a:r>
              <a:rPr lang="en-US" sz="2000" dirty="0"/>
              <a:t>a workshop with SPD </a:t>
            </a:r>
            <a:r>
              <a:rPr lang="en-US" sz="2000" dirty="0" smtClean="0"/>
              <a:t>to </a:t>
            </a:r>
            <a:r>
              <a:rPr lang="en-US" sz="2000" dirty="0"/>
              <a:t>educate bicyclists and motorists sharing the road  </a:t>
            </a:r>
            <a:r>
              <a:rPr lang="en-US" sz="2000" dirty="0" smtClean="0"/>
              <a:t>EK</a:t>
            </a:r>
          </a:p>
          <a:p>
            <a:pPr lvl="1"/>
            <a:r>
              <a:rPr lang="en-US" sz="2000" dirty="0" smtClean="0">
                <a:effectLst/>
              </a:rPr>
              <a:t>More 20 mph speed zones (e.g. Elm St near Porter </a:t>
            </a:r>
            <a:r>
              <a:rPr lang="en-US" sz="2000" dirty="0" err="1" smtClean="0">
                <a:effectLst/>
              </a:rPr>
              <a:t>Sq</a:t>
            </a:r>
            <a:r>
              <a:rPr lang="en-US" sz="2000" dirty="0" smtClean="0">
                <a:effectLst/>
              </a:rPr>
              <a:t>, Holland St in Davis </a:t>
            </a:r>
            <a:r>
              <a:rPr lang="en-US" sz="2000" dirty="0" err="1" smtClean="0">
                <a:effectLst/>
              </a:rPr>
              <a:t>Sq</a:t>
            </a:r>
            <a:r>
              <a:rPr lang="en-US" sz="2000" dirty="0" smtClean="0">
                <a:effectLst/>
              </a:rPr>
              <a:t>)  LW</a:t>
            </a:r>
          </a:p>
          <a:p>
            <a:pPr lvl="1"/>
            <a:r>
              <a:rPr lang="en-US" sz="2000" dirty="0" smtClean="0"/>
              <a:t>Beacon St </a:t>
            </a:r>
            <a:r>
              <a:rPr lang="en-US" sz="2000" dirty="0" err="1" smtClean="0"/>
              <a:t>cycletrack</a:t>
            </a:r>
            <a:r>
              <a:rPr lang="en-US" sz="2000" dirty="0" smtClean="0"/>
              <a:t> education  SW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792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July 2017: Low Hanging Fruit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11" y="1555222"/>
            <a:ext cx="11049000" cy="49358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Evaluation/Engineering</a:t>
            </a:r>
          </a:p>
          <a:p>
            <a:pPr lvl="1"/>
            <a:r>
              <a:rPr lang="en-US" sz="2000" dirty="0" smtClean="0"/>
              <a:t>Marshall </a:t>
            </a:r>
            <a:r>
              <a:rPr lang="en-US" sz="2000" dirty="0"/>
              <a:t>St contra flow  KC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Sycamore St contra flow   AE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Cedar Street contra flow  BS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Roseland St two way for bikes  AA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Add </a:t>
            </a:r>
            <a:r>
              <a:rPr lang="en-US" sz="2000" dirty="0"/>
              <a:t>westbound bike lane on Medford St (Walnut to Pearl St)   </a:t>
            </a:r>
            <a:r>
              <a:rPr lang="en-US" sz="2000" dirty="0" smtClean="0"/>
              <a:t>TL</a:t>
            </a:r>
          </a:p>
          <a:p>
            <a:pPr lvl="1"/>
            <a:r>
              <a:rPr lang="en-US" sz="2000" dirty="0" smtClean="0">
                <a:effectLst/>
              </a:rPr>
              <a:t>Buffered bike lane on Medford St between Somerville Ave and Cambridge line  MC</a:t>
            </a:r>
          </a:p>
          <a:p>
            <a:pPr lvl="1"/>
            <a:r>
              <a:rPr lang="en-US" sz="2000" dirty="0"/>
              <a:t>Add “Except Bikes” signs to “No Turn on Red” signs  </a:t>
            </a:r>
            <a:r>
              <a:rPr lang="en-US" sz="2000" dirty="0" smtClean="0"/>
              <a:t>TL</a:t>
            </a:r>
          </a:p>
          <a:p>
            <a:pPr lvl="1"/>
            <a:r>
              <a:rPr lang="en-US" sz="2000" dirty="0" smtClean="0"/>
              <a:t>Add p</a:t>
            </a:r>
            <a:r>
              <a:rPr lang="en-US" sz="2000" dirty="0" smtClean="0"/>
              <a:t>lastic bollards on Elm St right turn to Cutter and then Cutter on to Summer  AA</a:t>
            </a:r>
          </a:p>
          <a:p>
            <a:pPr lvl="1"/>
            <a:r>
              <a:rPr lang="en-US" sz="2000" dirty="0" smtClean="0">
                <a:effectLst/>
              </a:rPr>
              <a:t>Priority List of projects  MC</a:t>
            </a:r>
          </a:p>
          <a:p>
            <a:r>
              <a:rPr lang="en-US" sz="2400" dirty="0" smtClean="0"/>
              <a:t>Encouragement</a:t>
            </a:r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good bike accommodations in the revised zoning code  TL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/>
              <a:t>Get city to adopt Winter snow plow policy  IW, KM</a:t>
            </a:r>
            <a:endParaRPr lang="en-US" sz="2000" dirty="0" smtClean="0">
              <a:effectLst/>
            </a:endParaRPr>
          </a:p>
          <a:p>
            <a:r>
              <a:rPr lang="en-US" sz="2400" dirty="0" smtClean="0"/>
              <a:t>Education/Enforcement</a:t>
            </a:r>
          </a:p>
          <a:p>
            <a:pPr lvl="1"/>
            <a:r>
              <a:rPr lang="en-US" sz="2000" dirty="0" smtClean="0"/>
              <a:t>Create </a:t>
            </a:r>
            <a:r>
              <a:rPr lang="en-US" sz="2000" dirty="0"/>
              <a:t>and distribute postcard flyers about sharing the road  </a:t>
            </a:r>
            <a:r>
              <a:rPr lang="en-US" sz="2000" dirty="0" smtClean="0"/>
              <a:t>EK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Get listed on People for Bikes list of local bike groups   EB</a:t>
            </a:r>
          </a:p>
          <a:p>
            <a:pPr lvl="1"/>
            <a:r>
              <a:rPr lang="en-US" sz="2000" dirty="0" smtClean="0">
                <a:effectLst/>
              </a:rPr>
              <a:t>Parking ban on Park/Dane St as needed during Beacon St construction  CD</a:t>
            </a:r>
            <a:endParaRPr lang="en-US" sz="2000" dirty="0" smtClean="0">
              <a:effectLst/>
            </a:endParaRPr>
          </a:p>
          <a:p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514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SBAC Engineering Team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July 2017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Somerville Bicycle Committee</a:t>
            </a:r>
          </a:p>
        </p:txBody>
      </p:sp>
      <p:pic>
        <p:nvPicPr>
          <p:cNvPr id="4" name="image00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81601" y="4495800"/>
            <a:ext cx="1775359" cy="16764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72413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763</Words>
  <Application>Microsoft Macintosh PowerPoint</Application>
  <PresentationFormat>Widescreen</PresentationFormat>
  <Paragraphs>216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Calibri Light</vt:lpstr>
      <vt:lpstr>Times New Roman</vt:lpstr>
      <vt:lpstr>Wingdings</vt:lpstr>
      <vt:lpstr>Arial</vt:lpstr>
      <vt:lpstr>Office Theme</vt:lpstr>
      <vt:lpstr>SBAC Mid-Year Check-in</vt:lpstr>
      <vt:lpstr>PowerPoint Presentation</vt:lpstr>
      <vt:lpstr>July 2017: How are we doing as a Committee?</vt:lpstr>
      <vt:lpstr>2017 Highest Priorities (set in January)</vt:lpstr>
      <vt:lpstr>2017 Low Hanging Fruit (set in January)</vt:lpstr>
      <vt:lpstr>July 2017: Things we’re proud of:</vt:lpstr>
      <vt:lpstr>July 2017: Things we’d like to accomplish this year</vt:lpstr>
      <vt:lpstr>July 2017: Low Hanging Fruit</vt:lpstr>
      <vt:lpstr>SBAC Engineering Team July 2017</vt:lpstr>
      <vt:lpstr>Cedar Street Concept</vt:lpstr>
      <vt:lpstr>1- way Cedar Street: Elm to Highland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Mossland Street: reduced parking</vt:lpstr>
      <vt:lpstr>Mossland Street: retained parking</vt:lpstr>
      <vt:lpstr>Powderhouse &amp; College Avenue Protected Bicycle Lanes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SBAC Mid-Year Check-in</dc:title>
  <dc:creator>Ken Carlson</dc:creator>
  <cp:lastModifiedBy>Ken Carlson</cp:lastModifiedBy>
  <cp:revision>19</cp:revision>
  <dcterms:created xsi:type="dcterms:W3CDTF">2017-07-18T23:09:04Z</dcterms:created>
  <dcterms:modified xsi:type="dcterms:W3CDTF">2017-07-20T20:45:35Z</dcterms:modified>
</cp:coreProperties>
</file>